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4"/>
  </p:sldMasterIdLst>
  <p:notesMasterIdLst>
    <p:notesMasterId r:id="rId35"/>
  </p:notesMasterIdLst>
  <p:handoutMasterIdLst>
    <p:handoutMasterId r:id="rId36"/>
  </p:handoutMasterIdLst>
  <p:sldIdLst>
    <p:sldId id="289" r:id="rId5"/>
    <p:sldId id="292" r:id="rId6"/>
    <p:sldId id="260" r:id="rId7"/>
    <p:sldId id="259" r:id="rId8"/>
    <p:sldId id="257" r:id="rId9"/>
    <p:sldId id="261" r:id="rId10"/>
    <p:sldId id="262" r:id="rId11"/>
    <p:sldId id="263" r:id="rId12"/>
    <p:sldId id="285" r:id="rId13"/>
    <p:sldId id="293" r:id="rId14"/>
    <p:sldId id="265" r:id="rId15"/>
    <p:sldId id="287" r:id="rId16"/>
    <p:sldId id="266" r:id="rId17"/>
    <p:sldId id="282" r:id="rId18"/>
    <p:sldId id="267" r:id="rId19"/>
    <p:sldId id="268" r:id="rId20"/>
    <p:sldId id="269" r:id="rId21"/>
    <p:sldId id="270" r:id="rId22"/>
    <p:sldId id="290" r:id="rId23"/>
    <p:sldId id="271" r:id="rId24"/>
    <p:sldId id="273" r:id="rId25"/>
    <p:sldId id="286" r:id="rId26"/>
    <p:sldId id="274" r:id="rId27"/>
    <p:sldId id="283" r:id="rId28"/>
    <p:sldId id="284" r:id="rId29"/>
    <p:sldId id="277" r:id="rId30"/>
    <p:sldId id="278" r:id="rId31"/>
    <p:sldId id="279" r:id="rId32"/>
    <p:sldId id="280" r:id="rId33"/>
    <p:sldId id="29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olding page" id="{75302578-B3D1-4402-AE66-53361CDA89B5}">
          <p14:sldIdLst/>
        </p14:section>
        <p14:section name="Presentation" id="{6035BE7D-A41E-4331-9594-A0844E8AADBA}">
          <p14:sldIdLst>
            <p14:sldId id="289"/>
            <p14:sldId id="292"/>
            <p14:sldId id="260"/>
            <p14:sldId id="259"/>
            <p14:sldId id="257"/>
            <p14:sldId id="261"/>
            <p14:sldId id="262"/>
            <p14:sldId id="263"/>
            <p14:sldId id="285"/>
            <p14:sldId id="293"/>
            <p14:sldId id="265"/>
            <p14:sldId id="287"/>
            <p14:sldId id="266"/>
            <p14:sldId id="282"/>
            <p14:sldId id="267"/>
            <p14:sldId id="268"/>
            <p14:sldId id="269"/>
            <p14:sldId id="270"/>
            <p14:sldId id="290"/>
            <p14:sldId id="271"/>
            <p14:sldId id="273"/>
            <p14:sldId id="286"/>
            <p14:sldId id="274"/>
            <p14:sldId id="283"/>
            <p14:sldId id="284"/>
            <p14:sldId id="277"/>
            <p14:sldId id="278"/>
            <p14:sldId id="279"/>
            <p14:sldId id="280"/>
            <p14:sldId id="294"/>
          </p14:sldIdLst>
        </p14:section>
        <p14:section name="Final page" id="{6A4305E6-9242-4353-9F2A-C98C6A52AC1A}">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say Towers" initials="LT" lastIdx="1" clrIdx="0">
    <p:extLst>
      <p:ext uri="{19B8F6BF-5375-455C-9EA6-DF929625EA0E}">
        <p15:presenceInfo xmlns:p15="http://schemas.microsoft.com/office/powerpoint/2012/main" userId="S-1-5-21-2214623566-1423087815-3771592990-12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4C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61F2B4-A26D-41A8-90AE-29EB50CE0278}" v="1" dt="2026-03-31T11:02:06.5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75" autoAdjust="0"/>
    <p:restoredTop sz="84615" autoAdjust="0"/>
  </p:normalViewPr>
  <p:slideViewPr>
    <p:cSldViewPr>
      <p:cViewPr varScale="1">
        <p:scale>
          <a:sx n="39" d="100"/>
          <a:sy n="39" d="100"/>
        </p:scale>
        <p:origin x="54" y="468"/>
      </p:cViewPr>
      <p:guideLst/>
    </p:cSldViewPr>
  </p:slideViewPr>
  <p:notesTextViewPr>
    <p:cViewPr>
      <p:scale>
        <a:sx n="1" d="1"/>
        <a:sy n="1" d="1"/>
      </p:scale>
      <p:origin x="0" y="0"/>
    </p:cViewPr>
  </p:notesTextViewPr>
  <p:notesViewPr>
    <p:cSldViewPr>
      <p:cViewPr varScale="1">
        <p:scale>
          <a:sx n="51" d="100"/>
          <a:sy n="51" d="100"/>
        </p:scale>
        <p:origin x="2692"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 Sweeney" userId="43def06e-337c-415f-81a0-175ab7cb4972" providerId="ADAL" clId="{76E09B09-78B9-4F3F-9469-8400008A389B}"/>
    <pc:docChg chg="custSel addSld delSld modSld modSection">
      <pc:chgData name="Jen Sweeney" userId="43def06e-337c-415f-81a0-175ab7cb4972" providerId="ADAL" clId="{76E09B09-78B9-4F3F-9469-8400008A389B}" dt="2026-03-31T11:02:25.573" v="26" actId="47"/>
      <pc:docMkLst>
        <pc:docMk/>
      </pc:docMkLst>
      <pc:sldChg chg="delSp modSp mod delAnim modAnim">
        <pc:chgData name="Jen Sweeney" userId="43def06e-337c-415f-81a0-175ab7cb4972" providerId="ADAL" clId="{76E09B09-78B9-4F3F-9469-8400008A389B}" dt="2026-03-24T18:14:17.947" v="23" actId="6549"/>
        <pc:sldMkLst>
          <pc:docMk/>
          <pc:sldMk cId="707716139" sldId="261"/>
        </pc:sldMkLst>
        <pc:spChg chg="mod">
          <ac:chgData name="Jen Sweeney" userId="43def06e-337c-415f-81a0-175ab7cb4972" providerId="ADAL" clId="{76E09B09-78B9-4F3F-9469-8400008A389B}" dt="2026-03-24T18:14:17.947" v="23" actId="6549"/>
          <ac:spMkLst>
            <pc:docMk/>
            <pc:sldMk cId="707716139" sldId="261"/>
            <ac:spMk id="3" creationId="{36F0C442-8512-406B-8EAF-838B5E48CB8C}"/>
          </ac:spMkLst>
        </pc:spChg>
        <pc:spChg chg="mod">
          <ac:chgData name="Jen Sweeney" userId="43def06e-337c-415f-81a0-175ab7cb4972" providerId="ADAL" clId="{76E09B09-78B9-4F3F-9469-8400008A389B}" dt="2026-03-24T16:22:43.910" v="4"/>
          <ac:spMkLst>
            <pc:docMk/>
            <pc:sldMk cId="707716139" sldId="261"/>
            <ac:spMk id="4" creationId="{4C39C7A7-CC0D-1F74-025C-8847D380BA3A}"/>
          </ac:spMkLst>
        </pc:spChg>
      </pc:sldChg>
      <pc:sldChg chg="del">
        <pc:chgData name="Jen Sweeney" userId="43def06e-337c-415f-81a0-175ab7cb4972" providerId="ADAL" clId="{76E09B09-78B9-4F3F-9469-8400008A389B}" dt="2026-03-31T11:02:25.573" v="26" actId="47"/>
        <pc:sldMkLst>
          <pc:docMk/>
          <pc:sldMk cId="641843463" sldId="281"/>
        </pc:sldMkLst>
      </pc:sldChg>
      <pc:sldChg chg="modSp mod">
        <pc:chgData name="Jen Sweeney" userId="43def06e-337c-415f-81a0-175ab7cb4972" providerId="ADAL" clId="{76E09B09-78B9-4F3F-9469-8400008A389B}" dt="2026-03-24T18:11:16.807" v="15" actId="6549"/>
        <pc:sldMkLst>
          <pc:docMk/>
          <pc:sldMk cId="122824491" sldId="292"/>
        </pc:sldMkLst>
        <pc:spChg chg="mod">
          <ac:chgData name="Jen Sweeney" userId="43def06e-337c-415f-81a0-175ab7cb4972" providerId="ADAL" clId="{76E09B09-78B9-4F3F-9469-8400008A389B}" dt="2026-03-24T18:11:16.807" v="15" actId="6549"/>
          <ac:spMkLst>
            <pc:docMk/>
            <pc:sldMk cId="122824491" sldId="292"/>
            <ac:spMk id="5" creationId="{A862321E-B910-E274-F686-C2A09BDF6029}"/>
          </ac:spMkLst>
        </pc:spChg>
      </pc:sldChg>
      <pc:sldChg chg="modSp mod">
        <pc:chgData name="Jen Sweeney" userId="43def06e-337c-415f-81a0-175ab7cb4972" providerId="ADAL" clId="{76E09B09-78B9-4F3F-9469-8400008A389B}" dt="2026-03-24T16:23:21.932" v="8" actId="20577"/>
        <pc:sldMkLst>
          <pc:docMk/>
          <pc:sldMk cId="3685066566" sldId="293"/>
        </pc:sldMkLst>
        <pc:spChg chg="mod">
          <ac:chgData name="Jen Sweeney" userId="43def06e-337c-415f-81a0-175ab7cb4972" providerId="ADAL" clId="{76E09B09-78B9-4F3F-9469-8400008A389B}" dt="2026-03-24T16:23:21.932" v="8" actId="20577"/>
          <ac:spMkLst>
            <pc:docMk/>
            <pc:sldMk cId="3685066566" sldId="293"/>
            <ac:spMk id="3" creationId="{848F6408-05C4-5378-F7DA-69B2AEE0D61F}"/>
          </ac:spMkLst>
        </pc:spChg>
      </pc:sldChg>
      <pc:sldChg chg="modSp add mod">
        <pc:chgData name="Jen Sweeney" userId="43def06e-337c-415f-81a0-175ab7cb4972" providerId="ADAL" clId="{76E09B09-78B9-4F3F-9469-8400008A389B}" dt="2026-03-31T11:02:14.218" v="25" actId="14100"/>
        <pc:sldMkLst>
          <pc:docMk/>
          <pc:sldMk cId="2165485659" sldId="294"/>
        </pc:sldMkLst>
        <pc:picChg chg="mod">
          <ac:chgData name="Jen Sweeney" userId="43def06e-337c-415f-81a0-175ab7cb4972" providerId="ADAL" clId="{76E09B09-78B9-4F3F-9469-8400008A389B}" dt="2026-03-31T11:02:14.218" v="25" actId="14100"/>
          <ac:picMkLst>
            <pc:docMk/>
            <pc:sldMk cId="2165485659" sldId="294"/>
            <ac:picMk id="7" creationId="{7EBD083D-E84D-BBDF-909E-FB69417CD76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6FE9E80-1F9E-46D1-86A6-1D73712105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A6D0F3-66A9-47FB-9B93-D45F8F780F75}" type="slidenum">
              <a:rPr lang="en-GB" smtClean="0"/>
              <a:t>‹#›</a:t>
            </a:fld>
            <a:endParaRPr lang="en-GB" dirty="0"/>
          </a:p>
        </p:txBody>
      </p:sp>
    </p:spTree>
    <p:extLst>
      <p:ext uri="{BB962C8B-B14F-4D97-AF65-F5344CB8AC3E}">
        <p14:creationId xmlns:p14="http://schemas.microsoft.com/office/powerpoint/2010/main" val="23731188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64EF68-2F9C-4F39-9791-589246B37A65}" type="slidenum">
              <a:rPr lang="en-GB" smtClean="0"/>
              <a:t>‹#›</a:t>
            </a:fld>
            <a:endParaRPr lang="en-GB" dirty="0"/>
          </a:p>
        </p:txBody>
      </p:sp>
      <p:sp>
        <p:nvSpPr>
          <p:cNvPr id="8" name="Notes Placeholder 7">
            <a:extLst>
              <a:ext uri="{FF2B5EF4-FFF2-40B4-BE49-F238E27FC236}">
                <a16:creationId xmlns:a16="http://schemas.microsoft.com/office/drawing/2014/main" id="{12534ACC-E9C2-4137-A1D2-9DA21265067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0967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064EF68-2F9C-4F39-9791-589246B37A65}" type="slidenum">
              <a:rPr lang="en-GB" smtClean="0"/>
              <a:t>1</a:t>
            </a:fld>
            <a:endParaRPr lang="en-GB" dirty="0"/>
          </a:p>
        </p:txBody>
      </p:sp>
    </p:spTree>
    <p:extLst>
      <p:ext uri="{BB962C8B-B14F-4D97-AF65-F5344CB8AC3E}">
        <p14:creationId xmlns:p14="http://schemas.microsoft.com/office/powerpoint/2010/main" val="2971077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13BF8-BFF4-9751-2B0C-716F2856D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C5FEB-09CB-407F-0421-B2557EF56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5B2BA4-BF9F-701D-F2CC-D34EBF5EC9F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9B30557-ACFD-3BD0-92D7-E9B40DE72D82}"/>
              </a:ext>
            </a:extLst>
          </p:cNvPr>
          <p:cNvSpPr>
            <a:spLocks noGrp="1"/>
          </p:cNvSpPr>
          <p:nvPr>
            <p:ph type="sldNum" sz="quarter" idx="5"/>
          </p:nvPr>
        </p:nvSpPr>
        <p:spPr/>
        <p:txBody>
          <a:bodyPr/>
          <a:lstStyle/>
          <a:p>
            <a:fld id="{0064EF68-2F9C-4F39-9791-589246B37A65}" type="slidenum">
              <a:rPr lang="en-GB" smtClean="0"/>
              <a:t>10</a:t>
            </a:fld>
            <a:endParaRPr lang="en-GB"/>
          </a:p>
        </p:txBody>
      </p:sp>
    </p:spTree>
    <p:extLst>
      <p:ext uri="{BB962C8B-B14F-4D97-AF65-F5344CB8AC3E}">
        <p14:creationId xmlns:p14="http://schemas.microsoft.com/office/powerpoint/2010/main" val="135258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b="1" i="0" dirty="0">
                <a:solidFill>
                  <a:srgbClr val="000000"/>
                </a:solidFill>
                <a:effectLst/>
                <a:highlight>
                  <a:srgbClr val="FFFFFF"/>
                </a:highlight>
                <a:latin typeface="inherit"/>
              </a:rPr>
              <a:t>Choose the ones you think below. Option for multiple answers. </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1</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2</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3</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4</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5</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6</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7</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Image 8</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None of them</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All of them</a:t>
            </a:r>
            <a:endParaRPr lang="en-GB" b="0" i="0" dirty="0">
              <a:solidFill>
                <a:srgbClr val="000000"/>
              </a:solidFill>
              <a:effectLst/>
              <a:highlight>
                <a:srgbClr val="FFFFFF"/>
              </a:highlight>
              <a:latin typeface="inherit"/>
            </a:endParaRPr>
          </a:p>
          <a:p>
            <a:pPr algn="l" fontAlgn="base">
              <a:buFont typeface="Arial" panose="020B0604020202020204" pitchFamily="34" charset="0"/>
              <a:buChar char="•"/>
            </a:pPr>
            <a:r>
              <a:rPr lang="en-GB" b="1" i="0" dirty="0">
                <a:solidFill>
                  <a:srgbClr val="000000"/>
                </a:solidFill>
                <a:effectLst/>
                <a:highlight>
                  <a:srgbClr val="FFFFFF"/>
                </a:highlight>
                <a:latin typeface="inherit"/>
              </a:rPr>
              <a:t>Cannot tell</a:t>
            </a:r>
            <a:endParaRPr lang="en-GB" b="0" i="0" dirty="0">
              <a:solidFill>
                <a:srgbClr val="000000"/>
              </a:solidFill>
              <a:effectLst/>
              <a:highlight>
                <a:srgbClr val="FFFFFF"/>
              </a:highlight>
              <a:latin typeface="inherit"/>
            </a:endParaRP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11</a:t>
            </a:fld>
            <a:endParaRPr lang="en-GB" dirty="0"/>
          </a:p>
        </p:txBody>
      </p:sp>
    </p:spTree>
    <p:extLst>
      <p:ext uri="{BB962C8B-B14F-4D97-AF65-F5344CB8AC3E}">
        <p14:creationId xmlns:p14="http://schemas.microsoft.com/office/powerpoint/2010/main" val="3551316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Facilitator answers:</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Guide Dog</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White cane (3 types: long, guide and symbol cane)</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White walking stick (people may also use a white walking stick when they have a vision and mobility impairment)</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Coloured canes</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May wear a baseball cap or large brimmed hat</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May wear sunglasses (some will have wrap around glasses, some people may prefer general sunglasses)</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No eye contact (may not recognise this until you’re close to them)</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Some people don’t use any mobility aids so you may not recognise that they have a vision impairment. </a:t>
            </a: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12</a:t>
            </a:fld>
            <a:endParaRPr lang="en-GB" dirty="0"/>
          </a:p>
        </p:txBody>
      </p:sp>
    </p:spTree>
    <p:extLst>
      <p:ext uri="{BB962C8B-B14F-4D97-AF65-F5344CB8AC3E}">
        <p14:creationId xmlns:p14="http://schemas.microsoft.com/office/powerpoint/2010/main" val="362442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13</a:t>
            </a:fld>
            <a:endParaRPr lang="en-GB" dirty="0"/>
          </a:p>
        </p:txBody>
      </p:sp>
    </p:spTree>
    <p:extLst>
      <p:ext uri="{BB962C8B-B14F-4D97-AF65-F5344CB8AC3E}">
        <p14:creationId xmlns:p14="http://schemas.microsoft.com/office/powerpoint/2010/main" val="2470150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14</a:t>
            </a:fld>
            <a:endParaRPr lang="en-GB" dirty="0"/>
          </a:p>
        </p:txBody>
      </p:sp>
    </p:spTree>
    <p:extLst>
      <p:ext uri="{BB962C8B-B14F-4D97-AF65-F5344CB8AC3E}">
        <p14:creationId xmlns:p14="http://schemas.microsoft.com/office/powerpoint/2010/main" val="1437262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15</a:t>
            </a:fld>
            <a:endParaRPr lang="en-GB" dirty="0"/>
          </a:p>
        </p:txBody>
      </p:sp>
    </p:spTree>
    <p:extLst>
      <p:ext uri="{BB962C8B-B14F-4D97-AF65-F5344CB8AC3E}">
        <p14:creationId xmlns:p14="http://schemas.microsoft.com/office/powerpoint/2010/main" val="3651099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Narration: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This video shows what people can see if they don’t have a vision impairment. This includes people that wear glasses or contact lenses to correct their vision.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US" sz="1800" dirty="0">
                <a:effectLst/>
                <a:latin typeface="Arial" panose="020B0604020202020204" pitchFamily="34" charset="0"/>
                <a:ea typeface="Calibri" panose="020F0502020204030204" pitchFamily="34" charset="0"/>
                <a:cs typeface="Times New Roman" panose="02020603050405020304" pitchFamily="18" charset="0"/>
              </a:rPr>
              <a:t>The following slides all show the same video of blind and partially sighted people boarding a bus, talking to the driver and taking a seat but have filters applied to simulate different eye conditions</a:t>
            </a:r>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16</a:t>
            </a:fld>
            <a:endParaRPr lang="en-GB" dirty="0"/>
          </a:p>
        </p:txBody>
      </p:sp>
    </p:spTree>
    <p:extLst>
      <p:ext uri="{BB962C8B-B14F-4D97-AF65-F5344CB8AC3E}">
        <p14:creationId xmlns:p14="http://schemas.microsoft.com/office/powerpoint/2010/main" val="2590501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Narration: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Vision impairments that may cause central vision loss include:</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Macular Degeneration</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Stargardt’s Disease</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Caused by:</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 loss of the central field of vision due to damage or poor growth of the centre of the retina (the macula).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Impact:</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Affects the vision you use when you’re looking directly at something, so could make spotting an approaching  bus difficult, make it hard to read text such as a timetable and almost impossible to give any form of eye contact.</a:t>
            </a: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17</a:t>
            </a:fld>
            <a:endParaRPr lang="en-GB" dirty="0"/>
          </a:p>
        </p:txBody>
      </p:sp>
    </p:spTree>
    <p:extLst>
      <p:ext uri="{BB962C8B-B14F-4D97-AF65-F5344CB8AC3E}">
        <p14:creationId xmlns:p14="http://schemas.microsoft.com/office/powerpoint/2010/main" val="799280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Narration: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Vision impairments that may cause peripheral vision loss include:</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Glaucoma</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Retinitis Pigmentosa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Caused by:</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 loss of peripheral vision due to the outer part of the retina being damaged or deteriorating as a result of a medical condition, raised eye pressure or a weakness in the optic nerve.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Impact:</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Can result in loss of depth perception, colour recognition and night vision. Makes orientation difficult, so affects going out, particularly to unfamiliar places. Due to the sudden change in light levels, navigating and finding a seat on a bus might be more challenging.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18</a:t>
            </a:fld>
            <a:endParaRPr lang="en-GB" dirty="0"/>
          </a:p>
        </p:txBody>
      </p:sp>
    </p:spTree>
    <p:extLst>
      <p:ext uri="{BB962C8B-B14F-4D97-AF65-F5344CB8AC3E}">
        <p14:creationId xmlns:p14="http://schemas.microsoft.com/office/powerpoint/2010/main" val="2189740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Narration:</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The vision impairment that causes misty vision is:</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Cataracts</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Caused by:</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 progressive thickening of the lens causing it to become less transparent (clear) and therefore clouding the vision.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Impact:</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Affects clarity, can distort or cause double vision. Effects are greater in bright sunlight and at night. Makes any detailed work such as reading and writing difficult.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19</a:t>
            </a:fld>
            <a:endParaRPr lang="en-GB"/>
          </a:p>
        </p:txBody>
      </p:sp>
    </p:spTree>
    <p:extLst>
      <p:ext uri="{BB962C8B-B14F-4D97-AF65-F5344CB8AC3E}">
        <p14:creationId xmlns:p14="http://schemas.microsoft.com/office/powerpoint/2010/main" val="1508526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88E8F-F58F-3672-F3B0-79CB946FF0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3C9532-DA37-9042-C3F0-23CDD513E0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047D61-AC53-3871-1BF3-9ED02020EAC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56C83C8-2A59-5F12-65CE-E6BE0B0D96AC}"/>
              </a:ext>
            </a:extLst>
          </p:cNvPr>
          <p:cNvSpPr>
            <a:spLocks noGrp="1"/>
          </p:cNvSpPr>
          <p:nvPr>
            <p:ph type="sldNum" sz="quarter" idx="5"/>
          </p:nvPr>
        </p:nvSpPr>
        <p:spPr/>
        <p:txBody>
          <a:bodyPr/>
          <a:lstStyle/>
          <a:p>
            <a:fld id="{0064EF68-2F9C-4F39-9791-589246B37A65}" type="slidenum">
              <a:rPr lang="en-GB" smtClean="0"/>
              <a:t>2</a:t>
            </a:fld>
            <a:endParaRPr lang="en-GB"/>
          </a:p>
        </p:txBody>
      </p:sp>
    </p:spTree>
    <p:extLst>
      <p:ext uri="{BB962C8B-B14F-4D97-AF65-F5344CB8AC3E}">
        <p14:creationId xmlns:p14="http://schemas.microsoft.com/office/powerpoint/2010/main" val="1747395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Narration:</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The vision impairment that causes misty vision is:</a:t>
            </a:r>
          </a:p>
          <a:p>
            <a:pPr marL="342900" lvl="0" indent="-342900">
              <a:lnSpc>
                <a:spcPct val="150000"/>
              </a:lnSpc>
              <a:buFont typeface="Symbol" panose="05050102010706020507" pitchFamily="18" charset="2"/>
              <a:buChar char=""/>
              <a:tabLst>
                <a:tab pos="22860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Cataracts</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Caused by:</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 progressive thickening of the lens causing it to become less transparent (clear) and therefore clouding the vision.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Impact:</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Affects clarity, can distort or cause double vision. Effects are greater in bright sunlight and at night. Makes any detailed work such as reading and writing difficult.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20</a:t>
            </a:fld>
            <a:endParaRPr lang="en-GB" dirty="0"/>
          </a:p>
        </p:txBody>
      </p:sp>
    </p:spTree>
    <p:extLst>
      <p:ext uri="{BB962C8B-B14F-4D97-AF65-F5344CB8AC3E}">
        <p14:creationId xmlns:p14="http://schemas.microsoft.com/office/powerpoint/2010/main" val="15085269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Narration: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Many vision impairments may deteriorate over time leaving the person with light perception only. Some people may be born with no or little sight, known as congenital blindness.</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Caused by:</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 deteriorating vision impairment, undeveloped eyes or optic nerves, retinal detachment and trauma are all possible causes.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Impact:</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Requires a mobility aid to navigate safely. Makes orientation difficult in unfamiliar places and surroundings. Makes it difficult to recognise people or objects. Would make recognising the bus, finding a ticket machine and finding an empty seat difficult. </a:t>
            </a:r>
          </a:p>
          <a:p>
            <a:pPr>
              <a:lnSpc>
                <a:spcPct val="150000"/>
              </a:lnSpc>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21</a:t>
            </a:fld>
            <a:endParaRPr lang="en-GB" dirty="0"/>
          </a:p>
        </p:txBody>
      </p:sp>
    </p:spTree>
    <p:extLst>
      <p:ext uri="{BB962C8B-B14F-4D97-AF65-F5344CB8AC3E}">
        <p14:creationId xmlns:p14="http://schemas.microsoft.com/office/powerpoint/2010/main" val="7304817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Narration:</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Many vision impairments may deteriorate over time leaving the person with light perception only. Some people may be born with no or little sight, known as congenital blindness.</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Caused by:</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A deteriorating vision impairment, undeveloped eyes or optic nerves, retinal detachment and trauma are all possible causes.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Impact:</a:t>
            </a:r>
          </a:p>
          <a:p>
            <a:pPr>
              <a:lnSpc>
                <a:spcPct val="150000"/>
              </a:lnSpc>
            </a:pPr>
            <a:r>
              <a:rPr lang="en-GB" sz="1800" dirty="0">
                <a:effectLst/>
                <a:latin typeface="Arial" panose="020B0604020202020204" pitchFamily="34" charset="0"/>
                <a:ea typeface="Calibri" panose="020F0502020204030204" pitchFamily="34" charset="0"/>
                <a:cs typeface="Times New Roman" panose="02020603050405020304" pitchFamily="18" charset="0"/>
              </a:rPr>
              <a:t>Requires a mobility aid to navigate safely. Makes orientation difficult in unfamiliar places and surroundings. Makes it difficult to recognise people or objects. Would make recognising the bus, finding a ticket machine and finding an empty seat difficult. </a:t>
            </a:r>
          </a:p>
          <a:p>
            <a:pPr>
              <a:lnSpc>
                <a:spcPct val="150000"/>
              </a:lnSpc>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22</a:t>
            </a:fld>
            <a:endParaRPr lang="en-GB" dirty="0"/>
          </a:p>
        </p:txBody>
      </p:sp>
    </p:spTree>
    <p:extLst>
      <p:ext uri="{BB962C8B-B14F-4D97-AF65-F5344CB8AC3E}">
        <p14:creationId xmlns:p14="http://schemas.microsoft.com/office/powerpoint/2010/main" val="35987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23</a:t>
            </a:fld>
            <a:endParaRPr lang="en-GB" dirty="0"/>
          </a:p>
        </p:txBody>
      </p:sp>
    </p:spTree>
    <p:extLst>
      <p:ext uri="{BB962C8B-B14F-4D97-AF65-F5344CB8AC3E}">
        <p14:creationId xmlns:p14="http://schemas.microsoft.com/office/powerpoint/2010/main" val="1201283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24</a:t>
            </a:fld>
            <a:endParaRPr lang="en-GB" dirty="0"/>
          </a:p>
        </p:txBody>
      </p:sp>
    </p:spTree>
    <p:extLst>
      <p:ext uri="{BB962C8B-B14F-4D97-AF65-F5344CB8AC3E}">
        <p14:creationId xmlns:p14="http://schemas.microsoft.com/office/powerpoint/2010/main" val="39709411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25</a:t>
            </a:fld>
            <a:endParaRPr lang="en-GB" dirty="0"/>
          </a:p>
        </p:txBody>
      </p:sp>
    </p:spTree>
    <p:extLst>
      <p:ext uri="{BB962C8B-B14F-4D97-AF65-F5344CB8AC3E}">
        <p14:creationId xmlns:p14="http://schemas.microsoft.com/office/powerpoint/2010/main" val="42592688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26</a:t>
            </a:fld>
            <a:endParaRPr lang="en-GB" dirty="0"/>
          </a:p>
        </p:txBody>
      </p:sp>
    </p:spTree>
    <p:extLst>
      <p:ext uri="{BB962C8B-B14F-4D97-AF65-F5344CB8AC3E}">
        <p14:creationId xmlns:p14="http://schemas.microsoft.com/office/powerpoint/2010/main" val="16829438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27</a:t>
            </a:fld>
            <a:endParaRPr lang="en-GB" dirty="0"/>
          </a:p>
        </p:txBody>
      </p:sp>
    </p:spTree>
    <p:extLst>
      <p:ext uri="{BB962C8B-B14F-4D97-AF65-F5344CB8AC3E}">
        <p14:creationId xmlns:p14="http://schemas.microsoft.com/office/powerpoint/2010/main" val="30374944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28</a:t>
            </a:fld>
            <a:endParaRPr lang="en-GB" dirty="0"/>
          </a:p>
        </p:txBody>
      </p:sp>
    </p:spTree>
    <p:extLst>
      <p:ext uri="{BB962C8B-B14F-4D97-AF65-F5344CB8AC3E}">
        <p14:creationId xmlns:p14="http://schemas.microsoft.com/office/powerpoint/2010/main" val="15044011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29</a:t>
            </a:fld>
            <a:endParaRPr lang="en-GB" dirty="0"/>
          </a:p>
        </p:txBody>
      </p:sp>
    </p:spTree>
    <p:extLst>
      <p:ext uri="{BB962C8B-B14F-4D97-AF65-F5344CB8AC3E}">
        <p14:creationId xmlns:p14="http://schemas.microsoft.com/office/powerpoint/2010/main" val="874816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3</a:t>
            </a:fld>
            <a:endParaRPr lang="en-GB" dirty="0"/>
          </a:p>
        </p:txBody>
      </p:sp>
    </p:spTree>
    <p:extLst>
      <p:ext uri="{BB962C8B-B14F-4D97-AF65-F5344CB8AC3E}">
        <p14:creationId xmlns:p14="http://schemas.microsoft.com/office/powerpoint/2010/main" val="14547897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064EF68-2F9C-4F39-9791-589246B37A65}" type="slidenum">
              <a:rPr lang="en-GB" smtClean="0"/>
              <a:t>30</a:t>
            </a:fld>
            <a:endParaRPr lang="en-GB"/>
          </a:p>
        </p:txBody>
      </p:sp>
    </p:spTree>
    <p:extLst>
      <p:ext uri="{BB962C8B-B14F-4D97-AF65-F5344CB8AC3E}">
        <p14:creationId xmlns:p14="http://schemas.microsoft.com/office/powerpoint/2010/main" val="3788902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4</a:t>
            </a:fld>
            <a:endParaRPr lang="en-GB" dirty="0"/>
          </a:p>
        </p:txBody>
      </p:sp>
    </p:spTree>
    <p:extLst>
      <p:ext uri="{BB962C8B-B14F-4D97-AF65-F5344CB8AC3E}">
        <p14:creationId xmlns:p14="http://schemas.microsoft.com/office/powerpoint/2010/main" val="1673642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5</a:t>
            </a:fld>
            <a:endParaRPr lang="en-GB" dirty="0"/>
          </a:p>
        </p:txBody>
      </p:sp>
    </p:spTree>
    <p:extLst>
      <p:ext uri="{BB962C8B-B14F-4D97-AF65-F5344CB8AC3E}">
        <p14:creationId xmlns:p14="http://schemas.microsoft.com/office/powerpoint/2010/main" val="370013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6</a:t>
            </a:fld>
            <a:endParaRPr lang="en-GB" dirty="0"/>
          </a:p>
        </p:txBody>
      </p:sp>
    </p:spTree>
    <p:extLst>
      <p:ext uri="{BB962C8B-B14F-4D97-AF65-F5344CB8AC3E}">
        <p14:creationId xmlns:p14="http://schemas.microsoft.com/office/powerpoint/2010/main" val="1757323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7</a:t>
            </a:fld>
            <a:endParaRPr lang="en-GB" dirty="0"/>
          </a:p>
        </p:txBody>
      </p:sp>
    </p:spTree>
    <p:extLst>
      <p:ext uri="{BB962C8B-B14F-4D97-AF65-F5344CB8AC3E}">
        <p14:creationId xmlns:p14="http://schemas.microsoft.com/office/powerpoint/2010/main" val="29049385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8</a:t>
            </a:fld>
            <a:endParaRPr lang="en-GB" dirty="0"/>
          </a:p>
        </p:txBody>
      </p:sp>
    </p:spTree>
    <p:extLst>
      <p:ext uri="{BB962C8B-B14F-4D97-AF65-F5344CB8AC3E}">
        <p14:creationId xmlns:p14="http://schemas.microsoft.com/office/powerpoint/2010/main" val="3885087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064EF68-2F9C-4F39-9791-589246B37A65}" type="slidenum">
              <a:rPr lang="en-GB" smtClean="0"/>
              <a:t>9</a:t>
            </a:fld>
            <a:endParaRPr lang="en-GB" dirty="0"/>
          </a:p>
        </p:txBody>
      </p:sp>
    </p:spTree>
    <p:extLst>
      <p:ext uri="{BB962C8B-B14F-4D97-AF65-F5344CB8AC3E}">
        <p14:creationId xmlns:p14="http://schemas.microsoft.com/office/powerpoint/2010/main" val="2160252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78EE-5409-4C32-95CF-7960FFE1BBA4}"/>
              </a:ext>
            </a:extLst>
          </p:cNvPr>
          <p:cNvSpPr>
            <a:spLocks noGrp="1"/>
          </p:cNvSpPr>
          <p:nvPr>
            <p:ph type="ctrTitle"/>
          </p:nvPr>
        </p:nvSpPr>
        <p:spPr>
          <a:xfrm>
            <a:off x="983432" y="1212081"/>
            <a:ext cx="9144000" cy="2387600"/>
          </a:xfrm>
        </p:spPr>
        <p:txBody>
          <a:bodyPr anchor="b"/>
          <a:lstStyle>
            <a:lvl1pPr algn="l">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F1E1621-110A-45D8-A68B-898E134037D8}"/>
              </a:ext>
            </a:extLst>
          </p:cNvPr>
          <p:cNvSpPr>
            <a:spLocks noGrp="1"/>
          </p:cNvSpPr>
          <p:nvPr>
            <p:ph type="subTitle" idx="1"/>
          </p:nvPr>
        </p:nvSpPr>
        <p:spPr>
          <a:xfrm>
            <a:off x="987505" y="3595739"/>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CFAB3AD3-0C32-4724-AAF8-5E7BF069134A}"/>
              </a:ext>
            </a:extLst>
          </p:cNvPr>
          <p:cNvSpPr>
            <a:spLocks noGrp="1"/>
          </p:cNvSpPr>
          <p:nvPr>
            <p:ph type="sldNum" sz="quarter" idx="12"/>
          </p:nvPr>
        </p:nvSpPr>
        <p:spPr>
          <a:xfrm>
            <a:off x="9336360" y="6088211"/>
            <a:ext cx="2743200" cy="365125"/>
          </a:xfrm>
        </p:spPr>
        <p:txBody>
          <a:bodyPr/>
          <a:lstStyle/>
          <a:p>
            <a:fld id="{FA52ED71-2275-4BB7-ACEF-B06C93D97652}" type="slidenum">
              <a:rPr lang="en-GB" smtClean="0"/>
              <a:t>‹#›</a:t>
            </a:fld>
            <a:endParaRPr lang="en-GB" dirty="0"/>
          </a:p>
        </p:txBody>
      </p:sp>
      <p:cxnSp>
        <p:nvCxnSpPr>
          <p:cNvPr id="7" name="Straight Connector 6" descr="Blue line for design purpose">
            <a:extLst>
              <a:ext uri="{FF2B5EF4-FFF2-40B4-BE49-F238E27FC236}">
                <a16:creationId xmlns:a16="http://schemas.microsoft.com/office/drawing/2014/main" id="{63FFFE93-C005-4CFF-AEE7-B1BD7865846D}"/>
              </a:ext>
            </a:extLst>
          </p:cNvPr>
          <p:cNvCxnSpPr/>
          <p:nvPr userDrawn="1"/>
        </p:nvCxnSpPr>
        <p:spPr>
          <a:xfrm>
            <a:off x="0" y="6453336"/>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80591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3B52D-ED32-410C-B512-13A2814A36D6}"/>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B7E76489-C213-41DC-9455-4DACB2EEA8A0}"/>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Slide Number Placeholder 6">
            <a:extLst>
              <a:ext uri="{FF2B5EF4-FFF2-40B4-BE49-F238E27FC236}">
                <a16:creationId xmlns:a16="http://schemas.microsoft.com/office/drawing/2014/main" id="{D9FECE28-EDFB-417D-BD62-E6CD7CBC335F}"/>
              </a:ext>
            </a:extLst>
          </p:cNvPr>
          <p:cNvSpPr>
            <a:spLocks noGrp="1"/>
          </p:cNvSpPr>
          <p:nvPr>
            <p:ph type="sldNum" sz="quarter" idx="10"/>
          </p:nvPr>
        </p:nvSpPr>
        <p:spPr/>
        <p:txBody>
          <a:bodyPr/>
          <a:lstStyle/>
          <a:p>
            <a:fld id="{FA52ED71-2275-4BB7-ACEF-B06C93D97652}" type="slidenum">
              <a:rPr lang="en-GB" smtClean="0"/>
              <a:pPr/>
              <a:t>‹#›</a:t>
            </a:fld>
            <a:endParaRPr lang="en-GB" dirty="0"/>
          </a:p>
        </p:txBody>
      </p:sp>
    </p:spTree>
    <p:extLst>
      <p:ext uri="{BB962C8B-B14F-4D97-AF65-F5344CB8AC3E}">
        <p14:creationId xmlns:p14="http://schemas.microsoft.com/office/powerpoint/2010/main" val="1359383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4163C-116A-4BD1-B677-F9B19286D6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F8E49A4-169D-4242-A674-C1499527C8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Slide Number Placeholder 6">
            <a:extLst>
              <a:ext uri="{FF2B5EF4-FFF2-40B4-BE49-F238E27FC236}">
                <a16:creationId xmlns:a16="http://schemas.microsoft.com/office/drawing/2014/main" id="{D2AF218A-4AC8-482C-87F6-D6DFFC1AB717}"/>
              </a:ext>
            </a:extLst>
          </p:cNvPr>
          <p:cNvSpPr>
            <a:spLocks noGrp="1"/>
          </p:cNvSpPr>
          <p:nvPr>
            <p:ph type="sldNum" sz="quarter" idx="10"/>
          </p:nvPr>
        </p:nvSpPr>
        <p:spPr/>
        <p:txBody>
          <a:bodyPr/>
          <a:lstStyle/>
          <a:p>
            <a:fld id="{FA52ED71-2275-4BB7-ACEF-B06C93D97652}" type="slidenum">
              <a:rPr lang="en-GB" smtClean="0"/>
              <a:pPr/>
              <a:t>‹#›</a:t>
            </a:fld>
            <a:endParaRPr lang="en-GB" dirty="0"/>
          </a:p>
        </p:txBody>
      </p:sp>
    </p:spTree>
    <p:extLst>
      <p:ext uri="{BB962C8B-B14F-4D97-AF65-F5344CB8AC3E}">
        <p14:creationId xmlns:p14="http://schemas.microsoft.com/office/powerpoint/2010/main" val="10925731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D2187-AC01-4B76-AC23-3B6DA9C13006}"/>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AAE652C5-D976-4EB9-8191-19D166771806}"/>
              </a:ext>
            </a:extLst>
          </p:cNvPr>
          <p:cNvSpPr>
            <a:spLocks noGrp="1"/>
          </p:cNvSpPr>
          <p:nvPr>
            <p:ph sz="half" idx="1"/>
          </p:nvPr>
        </p:nvSpPr>
        <p:spPr>
          <a:xfrm>
            <a:off x="838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5204EE14-95E8-4C5C-BA94-7B567B34A9DD}"/>
              </a:ext>
            </a:extLst>
          </p:cNvPr>
          <p:cNvSpPr>
            <a:spLocks noGrp="1"/>
          </p:cNvSpPr>
          <p:nvPr>
            <p:ph sz="half" idx="2"/>
          </p:nvPr>
        </p:nvSpPr>
        <p:spPr>
          <a:xfrm>
            <a:off x="6172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Slide Number Placeholder 7">
            <a:extLst>
              <a:ext uri="{FF2B5EF4-FFF2-40B4-BE49-F238E27FC236}">
                <a16:creationId xmlns:a16="http://schemas.microsoft.com/office/drawing/2014/main" id="{92F75432-57AC-43D0-B67C-EC5EC3B7D67B}"/>
              </a:ext>
            </a:extLst>
          </p:cNvPr>
          <p:cNvSpPr>
            <a:spLocks noGrp="1"/>
          </p:cNvSpPr>
          <p:nvPr>
            <p:ph type="sldNum" sz="quarter" idx="10"/>
          </p:nvPr>
        </p:nvSpPr>
        <p:spPr/>
        <p:txBody>
          <a:bodyPr/>
          <a:lstStyle/>
          <a:p>
            <a:fld id="{FA52ED71-2275-4BB7-ACEF-B06C93D97652}" type="slidenum">
              <a:rPr lang="en-GB" smtClean="0"/>
              <a:pPr/>
              <a:t>‹#›</a:t>
            </a:fld>
            <a:endParaRPr lang="en-GB" dirty="0"/>
          </a:p>
        </p:txBody>
      </p:sp>
    </p:spTree>
    <p:extLst>
      <p:ext uri="{BB962C8B-B14F-4D97-AF65-F5344CB8AC3E}">
        <p14:creationId xmlns:p14="http://schemas.microsoft.com/office/powerpoint/2010/main" val="2964737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2F60F-8A15-4BD5-948A-CCF5DA74D8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C93C6CF-6924-4511-A454-EDB9736860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70156D5-6676-4E41-9B40-C468DEDDC29D}"/>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60AB8D57-A899-4221-ABAA-1F78592C90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E1A8589-0E31-4F98-9A78-6F3232AAEBB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Slide Number Placeholder 9">
            <a:extLst>
              <a:ext uri="{FF2B5EF4-FFF2-40B4-BE49-F238E27FC236}">
                <a16:creationId xmlns:a16="http://schemas.microsoft.com/office/drawing/2014/main" id="{73B48A25-24BC-42A0-9B5E-58F0205E9B99}"/>
              </a:ext>
            </a:extLst>
          </p:cNvPr>
          <p:cNvSpPr>
            <a:spLocks noGrp="1"/>
          </p:cNvSpPr>
          <p:nvPr>
            <p:ph type="sldNum" sz="quarter" idx="10"/>
          </p:nvPr>
        </p:nvSpPr>
        <p:spPr/>
        <p:txBody>
          <a:bodyPr/>
          <a:lstStyle/>
          <a:p>
            <a:fld id="{FA52ED71-2275-4BB7-ACEF-B06C93D97652}" type="slidenum">
              <a:rPr lang="en-GB" smtClean="0"/>
              <a:pPr/>
              <a:t>‹#›</a:t>
            </a:fld>
            <a:endParaRPr lang="en-GB" dirty="0"/>
          </a:p>
        </p:txBody>
      </p:sp>
    </p:spTree>
    <p:extLst>
      <p:ext uri="{BB962C8B-B14F-4D97-AF65-F5344CB8AC3E}">
        <p14:creationId xmlns:p14="http://schemas.microsoft.com/office/powerpoint/2010/main" val="3123301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3DBAE-F16B-4E79-8FF4-5F8CB54342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CE13EDE-CC71-4C3A-BEEA-B06B3B9078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23B55B2-7C55-460D-914D-8C1A850F48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8" name="Slide Number Placeholder 7">
            <a:extLst>
              <a:ext uri="{FF2B5EF4-FFF2-40B4-BE49-F238E27FC236}">
                <a16:creationId xmlns:a16="http://schemas.microsoft.com/office/drawing/2014/main" id="{4AB4D1D1-9B52-4124-A605-19C7B053B4B4}"/>
              </a:ext>
            </a:extLst>
          </p:cNvPr>
          <p:cNvSpPr>
            <a:spLocks noGrp="1"/>
          </p:cNvSpPr>
          <p:nvPr>
            <p:ph type="sldNum" sz="quarter" idx="10"/>
          </p:nvPr>
        </p:nvSpPr>
        <p:spPr/>
        <p:txBody>
          <a:bodyPr/>
          <a:lstStyle/>
          <a:p>
            <a:fld id="{FA52ED71-2275-4BB7-ACEF-B06C93D97652}" type="slidenum">
              <a:rPr lang="en-GB" smtClean="0"/>
              <a:pPr/>
              <a:t>‹#›</a:t>
            </a:fld>
            <a:endParaRPr lang="en-GB" dirty="0"/>
          </a:p>
        </p:txBody>
      </p:sp>
    </p:spTree>
    <p:extLst>
      <p:ext uri="{BB962C8B-B14F-4D97-AF65-F5344CB8AC3E}">
        <p14:creationId xmlns:p14="http://schemas.microsoft.com/office/powerpoint/2010/main" val="3301642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1B467-2DED-4ABF-BB0B-F585F5F38126}"/>
              </a:ext>
            </a:extLst>
          </p:cNvPr>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E692B890-3203-4C86-977A-61B10DE4A1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CF4D88B3-240B-4BDD-B72B-D47635A3EC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8" name="Slide Number Placeholder 7">
            <a:extLst>
              <a:ext uri="{FF2B5EF4-FFF2-40B4-BE49-F238E27FC236}">
                <a16:creationId xmlns:a16="http://schemas.microsoft.com/office/drawing/2014/main" id="{08BD3858-37A9-4D01-A51F-9EFE469E50FC}"/>
              </a:ext>
            </a:extLst>
          </p:cNvPr>
          <p:cNvSpPr>
            <a:spLocks noGrp="1"/>
          </p:cNvSpPr>
          <p:nvPr>
            <p:ph type="sldNum" sz="quarter" idx="10"/>
          </p:nvPr>
        </p:nvSpPr>
        <p:spPr/>
        <p:txBody>
          <a:bodyPr/>
          <a:lstStyle/>
          <a:p>
            <a:fld id="{FA52ED71-2275-4BB7-ACEF-B06C93D97652}" type="slidenum">
              <a:rPr lang="en-GB" smtClean="0"/>
              <a:pPr/>
              <a:t>‹#›</a:t>
            </a:fld>
            <a:endParaRPr lang="en-GB" dirty="0"/>
          </a:p>
        </p:txBody>
      </p:sp>
    </p:spTree>
    <p:extLst>
      <p:ext uri="{BB962C8B-B14F-4D97-AF65-F5344CB8AC3E}">
        <p14:creationId xmlns:p14="http://schemas.microsoft.com/office/powerpoint/2010/main" val="37167110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34ACF6-C8AA-444C-9C5C-96FC78E228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CCA996D-BA30-4063-90CB-FB1BB5289D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038B694F-2825-4115-A530-20A1639029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fld id="{FA52ED71-2275-4BB7-ACEF-B06C93D97652}" type="slidenum">
              <a:rPr lang="en-GB" smtClean="0"/>
              <a:pPr/>
              <a:t>‹#›</a:t>
            </a:fld>
            <a:endParaRPr lang="en-GB" dirty="0"/>
          </a:p>
        </p:txBody>
      </p:sp>
      <p:cxnSp>
        <p:nvCxnSpPr>
          <p:cNvPr id="5" name="Straight Connector 4" descr="Blue line for design purpose">
            <a:extLst>
              <a:ext uri="{FF2B5EF4-FFF2-40B4-BE49-F238E27FC236}">
                <a16:creationId xmlns:a16="http://schemas.microsoft.com/office/drawing/2014/main" id="{7B23A58F-6FD6-40A0-8BAC-E4D8E4CDA9CC}"/>
              </a:ext>
            </a:extLst>
          </p:cNvPr>
          <p:cNvCxnSpPr/>
          <p:nvPr userDrawn="1"/>
        </p:nvCxnSpPr>
        <p:spPr>
          <a:xfrm>
            <a:off x="0" y="6453336"/>
            <a:ext cx="1219200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9" name="Picture 8" descr="Sight Loss Council logo">
            <a:extLst>
              <a:ext uri="{FF2B5EF4-FFF2-40B4-BE49-F238E27FC236}">
                <a16:creationId xmlns:a16="http://schemas.microsoft.com/office/drawing/2014/main" id="{418EF606-453E-04F1-9139-C90641333BD8}"/>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7273718" y="230188"/>
            <a:ext cx="2710714" cy="1110580"/>
          </a:xfrm>
          <a:prstGeom prst="rect">
            <a:avLst/>
          </a:prstGeom>
        </p:spPr>
      </p:pic>
      <p:pic>
        <p:nvPicPr>
          <p:cNvPr id="7" name="Picture 6" descr="Thomas Pocklington Trust logo; Large TPT letters with the words Thomas Pocklington Trust underneath. Letters and words are a dark blue. Within the P of TPT is a small round eye looking upwards">
            <a:extLst>
              <a:ext uri="{FF2B5EF4-FFF2-40B4-BE49-F238E27FC236}">
                <a16:creationId xmlns:a16="http://schemas.microsoft.com/office/drawing/2014/main" id="{8FBC10B0-B4F0-8C4B-81A9-3136BB36452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056440" y="404663"/>
            <a:ext cx="1324840" cy="780966"/>
          </a:xfrm>
          <a:prstGeom prst="rect">
            <a:avLst/>
          </a:prstGeom>
        </p:spPr>
      </p:pic>
    </p:spTree>
    <p:extLst>
      <p:ext uri="{BB962C8B-B14F-4D97-AF65-F5344CB8AC3E}">
        <p14:creationId xmlns:p14="http://schemas.microsoft.com/office/powerpoint/2010/main" val="115398301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6" r:id="rId6"/>
    <p:sldLayoutId id="2147483707" r:id="rId7"/>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rgbClr val="334C58"/>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fo@pocklington.org.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13.jpeg"/><Relationship Id="rId12"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7.jpeg"/><Relationship Id="rId5" Type="http://schemas.openxmlformats.org/officeDocument/2006/relationships/image" Target="../media/image6.png"/><Relationship Id="rId10" Type="http://schemas.openxmlformats.org/officeDocument/2006/relationships/image" Target="../media/image16.jpeg"/><Relationship Id="rId4" Type="http://schemas.openxmlformats.org/officeDocument/2006/relationships/image" Target="../media/image5.svg"/><Relationship Id="rId9"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notesSlide" Target="../notesSlides/notesSlide15.xml"/><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k2JXXCBl16c?feature=oembed" TargetMode="Externa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https://www.youtube.com/embed/46ScPhLcyRs?feature=oembed" TargetMode="Externa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5joupz5vYiI?feature=oembed" TargetMode="Externa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ideo" Target="https://www.youtube.com/embed/nhCvaMOtCAE?feature=oembed" TargetMode="Externa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XAMbWcXlL10?feature=oembed" TargetMode="Externa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ideo" Target="https://www.youtube.com/embed/DMInXhVBBhw?feature=oembed" TargetMode="Externa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video" Target="https://www.youtube.com/embed/c793te-f2NY?feature=oembed" TargetMode="Externa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ideo" Target="https://www.youtube.com/embed/VYeR31QUJA8?feature=oembed" TargetMode="Externa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video" Target="https://www.youtube.com/embed/BY--YyRydeg?feature=oembed" TargetMode="Externa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hyperlink" Target="http://www.pocklington.org.uk/"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www.sightlosscouncils.org.u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rnib.org.uk/professionals/research-and-data/reports-and-insight/all-aboard-navigating-bus-travel-with-sight-los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5KCxnkRmLa0?feature=oembed"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EL_4GkMd1nc?feature=oembed" TargetMode="Externa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54F2A-B3EC-0E51-2DC4-7AD8CE56DCA5}"/>
              </a:ext>
            </a:extLst>
          </p:cNvPr>
          <p:cNvSpPr>
            <a:spLocks noGrp="1"/>
          </p:cNvSpPr>
          <p:nvPr>
            <p:ph type="title"/>
          </p:nvPr>
        </p:nvSpPr>
        <p:spPr>
          <a:xfrm>
            <a:off x="335360" y="548680"/>
            <a:ext cx="10803632" cy="1325563"/>
          </a:xfrm>
        </p:spPr>
        <p:txBody>
          <a:bodyPr>
            <a:normAutofit/>
          </a:bodyPr>
          <a:lstStyle/>
          <a:p>
            <a:r>
              <a:rPr lang="en-GB" dirty="0"/>
              <a:t>Vision Awareness Resources</a:t>
            </a:r>
          </a:p>
        </p:txBody>
      </p:sp>
      <p:sp>
        <p:nvSpPr>
          <p:cNvPr id="3" name="Content Placeholder 2">
            <a:extLst>
              <a:ext uri="{FF2B5EF4-FFF2-40B4-BE49-F238E27FC236}">
                <a16:creationId xmlns:a16="http://schemas.microsoft.com/office/drawing/2014/main" id="{B9B22E26-5DF9-3828-6F7A-B17722A1C4E2}"/>
              </a:ext>
            </a:extLst>
          </p:cNvPr>
          <p:cNvSpPr>
            <a:spLocks noGrp="1"/>
          </p:cNvSpPr>
          <p:nvPr>
            <p:ph idx="1"/>
          </p:nvPr>
        </p:nvSpPr>
        <p:spPr>
          <a:xfrm>
            <a:off x="911424" y="2060848"/>
            <a:ext cx="10515600" cy="4135314"/>
          </a:xfrm>
        </p:spPr>
        <p:txBody>
          <a:bodyPr>
            <a:normAutofit fontScale="70000" lnSpcReduction="20000"/>
          </a:bodyPr>
          <a:lstStyle/>
          <a:p>
            <a:pPr marL="0" indent="0">
              <a:buNone/>
            </a:pPr>
            <a:r>
              <a:rPr lang="en-GB" b="1" dirty="0"/>
              <a:t>Copyright and Usage Notice</a:t>
            </a:r>
          </a:p>
          <a:p>
            <a:pPr marL="0" indent="0">
              <a:buNone/>
            </a:pPr>
            <a:endParaRPr lang="en-GB" dirty="0"/>
          </a:p>
          <a:p>
            <a:pPr marL="0" indent="0">
              <a:buNone/>
            </a:pPr>
            <a:r>
              <a:rPr lang="en-GB" dirty="0"/>
              <a:t>This training resource is intended for use by transport operators and frontline staff, specifically bus drivers, to improve support for blind and partially sighted passengers. Please review the terms below before using or distributing this material.</a:t>
            </a:r>
          </a:p>
          <a:p>
            <a:pPr marL="0" indent="0">
              <a:buNone/>
            </a:pPr>
            <a:r>
              <a:rPr lang="en-GB" dirty="0"/>
              <a:t> </a:t>
            </a:r>
          </a:p>
          <a:p>
            <a:pPr marL="0" indent="0">
              <a:buNone/>
            </a:pPr>
            <a:r>
              <a:rPr lang="en-GB" dirty="0"/>
              <a:t>© Thomas Pocklington Trust 2004. All rights reserved</a:t>
            </a:r>
          </a:p>
          <a:p>
            <a:pPr marL="0" indent="0">
              <a:buNone/>
            </a:pPr>
            <a:r>
              <a:rPr lang="en-GB" dirty="0"/>
              <a:t> </a:t>
            </a:r>
          </a:p>
          <a:p>
            <a:pPr marL="0" indent="0">
              <a:buNone/>
            </a:pPr>
            <a:r>
              <a:rPr lang="en-GB" dirty="0"/>
              <a:t>The copyright and other intellectual property rights for bus driver training resources (PowerPoint presentation, facilitator notes and 3 embedded films) are owned by Thomas Pocklington Trust (TPT) and should not be adapted or amended without prior consultation and agreement with TPT. By downloading and using this resource pack you are agreeing to these terms. For further information email TPT at: </a:t>
            </a:r>
            <a:r>
              <a:rPr lang="en-GB" u="sng" dirty="0">
                <a:hlinkClick r:id="rId3"/>
              </a:rPr>
              <a:t>info@pocklington.org.uk</a:t>
            </a:r>
            <a:endParaRPr lang="en-GB" dirty="0"/>
          </a:p>
          <a:p>
            <a:endParaRPr lang="en-GB" dirty="0"/>
          </a:p>
        </p:txBody>
      </p:sp>
    </p:spTree>
    <p:extLst>
      <p:ext uri="{BB962C8B-B14F-4D97-AF65-F5344CB8AC3E}">
        <p14:creationId xmlns:p14="http://schemas.microsoft.com/office/powerpoint/2010/main" val="30507196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2235D-2DF4-A970-EFEA-43081357B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164545-7F76-2CE4-6F5B-EF5F17F88B34}"/>
              </a:ext>
            </a:extLst>
          </p:cNvPr>
          <p:cNvSpPr>
            <a:spLocks noGrp="1"/>
          </p:cNvSpPr>
          <p:nvPr>
            <p:ph type="title"/>
          </p:nvPr>
        </p:nvSpPr>
        <p:spPr>
          <a:xfrm>
            <a:off x="838200" y="393712"/>
            <a:ext cx="10515600" cy="1325563"/>
          </a:xfrm>
        </p:spPr>
        <p:txBody>
          <a:bodyPr anchor="ctr">
            <a:normAutofit/>
          </a:bodyPr>
          <a:lstStyle/>
          <a:p>
            <a:r>
              <a:rPr lang="en-GB" dirty="0"/>
              <a:t>When AV isn’t available… </a:t>
            </a:r>
            <a:br>
              <a:rPr lang="en-GB" dirty="0"/>
            </a:br>
            <a:r>
              <a:rPr lang="en-GB" dirty="0"/>
              <a:t>Your voice matters</a:t>
            </a:r>
          </a:p>
        </p:txBody>
      </p:sp>
      <p:sp>
        <p:nvSpPr>
          <p:cNvPr id="3" name="Content Placeholder 2">
            <a:extLst>
              <a:ext uri="{FF2B5EF4-FFF2-40B4-BE49-F238E27FC236}">
                <a16:creationId xmlns:a16="http://schemas.microsoft.com/office/drawing/2014/main" id="{848F6408-05C4-5378-F7DA-69B2AEE0D61F}"/>
              </a:ext>
            </a:extLst>
          </p:cNvPr>
          <p:cNvSpPr>
            <a:spLocks noGrp="1"/>
          </p:cNvSpPr>
          <p:nvPr>
            <p:ph sz="half" idx="1"/>
          </p:nvPr>
        </p:nvSpPr>
        <p:spPr>
          <a:xfrm>
            <a:off x="838200" y="1825625"/>
            <a:ext cx="7058000" cy="4351338"/>
          </a:xfrm>
        </p:spPr>
        <p:txBody>
          <a:bodyPr>
            <a:noAutofit/>
          </a:bodyPr>
          <a:lstStyle/>
          <a:p>
            <a:r>
              <a:rPr lang="en-GB" sz="2400" dirty="0"/>
              <a:t>By 1</a:t>
            </a:r>
            <a:r>
              <a:rPr lang="en-GB" sz="2400" baseline="30000" dirty="0"/>
              <a:t>st</a:t>
            </a:r>
            <a:r>
              <a:rPr lang="en-GB" sz="2400" dirty="0"/>
              <a:t> October 2026, the majority of buses will be talking buses. </a:t>
            </a:r>
          </a:p>
          <a:p>
            <a:r>
              <a:rPr lang="en-GB" sz="2400" dirty="0"/>
              <a:t>If your bus has audio-visual (AV) announcements, please check they are switched on.</a:t>
            </a:r>
          </a:p>
          <a:p>
            <a:r>
              <a:rPr lang="en-GB" sz="2400" dirty="0"/>
              <a:t>Where AV isn’t fitted, or isn’t working, please let your passenger know.</a:t>
            </a:r>
          </a:p>
          <a:p>
            <a:r>
              <a:rPr lang="en-GB" sz="2400" dirty="0"/>
              <a:t>Ask which stop they need and announce </a:t>
            </a:r>
            <a:r>
              <a:rPr lang="en-GB" sz="2400"/>
              <a:t>it as clearly </a:t>
            </a:r>
            <a:r>
              <a:rPr lang="en-GB" sz="2400" dirty="0"/>
              <a:t>as you approach.</a:t>
            </a:r>
          </a:p>
          <a:p>
            <a:r>
              <a:rPr lang="en-GB" sz="2400" dirty="0"/>
              <a:t>As Sam said in the previous film, </a:t>
            </a:r>
            <a:r>
              <a:rPr lang="en-GB" sz="2400" i="1" dirty="0"/>
              <a:t>“The driver who announces my stop is the best.” </a:t>
            </a:r>
          </a:p>
          <a:p>
            <a:endParaRPr lang="en-GB" sz="2400" i="1" dirty="0"/>
          </a:p>
        </p:txBody>
      </p:sp>
      <p:pic>
        <p:nvPicPr>
          <p:cNvPr id="6" name="Content Placeholder 5" descr="Screen shot of Sam in the film saying that 'the driver who announces my stop is the best.'">
            <a:extLst>
              <a:ext uri="{FF2B5EF4-FFF2-40B4-BE49-F238E27FC236}">
                <a16:creationId xmlns:a16="http://schemas.microsoft.com/office/drawing/2014/main" id="{719BBA6E-3C8C-C7CD-2BFB-8C1ECAE8E4C7}"/>
              </a:ext>
            </a:extLst>
          </p:cNvPr>
          <p:cNvPicPr>
            <a:picLocks noGrp="1" noChangeAspect="1"/>
          </p:cNvPicPr>
          <p:nvPr>
            <p:ph sz="half" idx="2"/>
          </p:nvPr>
        </p:nvPicPr>
        <p:blipFill>
          <a:blip r:embed="rId3"/>
          <a:stretch>
            <a:fillRect/>
          </a:stretch>
        </p:blipFill>
        <p:spPr>
          <a:xfrm>
            <a:off x="8304947" y="1801201"/>
            <a:ext cx="3048853" cy="1951660"/>
          </a:xfrm>
          <a:prstGeom prst="rect">
            <a:avLst/>
          </a:prstGeom>
        </p:spPr>
      </p:pic>
      <p:sp>
        <p:nvSpPr>
          <p:cNvPr id="4" name="Content Placeholder 2">
            <a:extLst>
              <a:ext uri="{FF2B5EF4-FFF2-40B4-BE49-F238E27FC236}">
                <a16:creationId xmlns:a16="http://schemas.microsoft.com/office/drawing/2014/main" id="{27FCCCDE-2AB3-52D5-1F0C-263844E913DA}"/>
              </a:ext>
            </a:extLst>
          </p:cNvPr>
          <p:cNvSpPr txBox="1">
            <a:spLocks/>
          </p:cNvSpPr>
          <p:nvPr/>
        </p:nvSpPr>
        <p:spPr>
          <a:xfrm>
            <a:off x="861501" y="3728436"/>
            <a:ext cx="10515600" cy="23648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2200" dirty="0"/>
          </a:p>
        </p:txBody>
      </p:sp>
      <p:sp>
        <p:nvSpPr>
          <p:cNvPr id="7" name="TextBox 6">
            <a:extLst>
              <a:ext uri="{FF2B5EF4-FFF2-40B4-BE49-F238E27FC236}">
                <a16:creationId xmlns:a16="http://schemas.microsoft.com/office/drawing/2014/main" id="{24C56DD2-EF95-E58F-FA2C-75D417A3E356}"/>
              </a:ext>
            </a:extLst>
          </p:cNvPr>
          <p:cNvSpPr txBox="1"/>
          <p:nvPr/>
        </p:nvSpPr>
        <p:spPr>
          <a:xfrm>
            <a:off x="8304947" y="3971566"/>
            <a:ext cx="3407677" cy="2031325"/>
          </a:xfrm>
          <a:prstGeom prst="rect">
            <a:avLst/>
          </a:prstGeom>
          <a:noFill/>
        </p:spPr>
        <p:txBody>
          <a:bodyPr wrap="square" rtlCol="0">
            <a:spAutoFit/>
          </a:bodyPr>
          <a:lstStyle/>
          <a:p>
            <a:r>
              <a:rPr lang="en-GB" dirty="0"/>
              <a:t>This small step can make all the difference to a blind or partially sighted passenger’s journey.</a:t>
            </a:r>
          </a:p>
          <a:p>
            <a:endParaRPr lang="en-GB" dirty="0"/>
          </a:p>
          <a:p>
            <a:r>
              <a:rPr lang="en-GB" dirty="0"/>
              <a:t>*Don’t forget to inform the depot if AV is not working.</a:t>
            </a:r>
          </a:p>
        </p:txBody>
      </p:sp>
    </p:spTree>
    <p:extLst>
      <p:ext uri="{BB962C8B-B14F-4D97-AF65-F5344CB8AC3E}">
        <p14:creationId xmlns:p14="http://schemas.microsoft.com/office/powerpoint/2010/main" val="3685066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EC7F4-E40A-7C81-DB63-154DB6843249}"/>
              </a:ext>
            </a:extLst>
          </p:cNvPr>
          <p:cNvSpPr>
            <a:spLocks noGrp="1"/>
          </p:cNvSpPr>
          <p:nvPr>
            <p:ph type="title"/>
          </p:nvPr>
        </p:nvSpPr>
        <p:spPr>
          <a:xfrm>
            <a:off x="838200" y="365125"/>
            <a:ext cx="6265912" cy="1325563"/>
          </a:xfrm>
        </p:spPr>
        <p:txBody>
          <a:bodyPr/>
          <a:lstStyle/>
          <a:p>
            <a:r>
              <a:rPr lang="en-GB" dirty="0"/>
              <a:t>Recognising Blind and Partially Sighted People</a:t>
            </a:r>
          </a:p>
        </p:txBody>
      </p:sp>
      <p:pic>
        <p:nvPicPr>
          <p:cNvPr id="8" name="Graphic 7" descr="Question mark icon">
            <a:extLst>
              <a:ext uri="{FF2B5EF4-FFF2-40B4-BE49-F238E27FC236}">
                <a16:creationId xmlns:a16="http://schemas.microsoft.com/office/drawing/2014/main" id="{CB58F615-5C75-5674-4A32-CD6A552C48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14266" y="2019844"/>
            <a:ext cx="540000" cy="540000"/>
          </a:xfrm>
          <a:prstGeom prst="rect">
            <a:avLst/>
          </a:prstGeom>
        </p:spPr>
      </p:pic>
      <p:sp>
        <p:nvSpPr>
          <p:cNvPr id="3" name="Content Placeholder 2">
            <a:extLst>
              <a:ext uri="{FF2B5EF4-FFF2-40B4-BE49-F238E27FC236}">
                <a16:creationId xmlns:a16="http://schemas.microsoft.com/office/drawing/2014/main" id="{A2575E3B-DD1C-2847-540B-D640D0D48D96}"/>
              </a:ext>
            </a:extLst>
          </p:cNvPr>
          <p:cNvSpPr>
            <a:spLocks noGrp="1"/>
          </p:cNvSpPr>
          <p:nvPr>
            <p:ph idx="1"/>
          </p:nvPr>
        </p:nvSpPr>
        <p:spPr>
          <a:xfrm>
            <a:off x="7896199" y="2019844"/>
            <a:ext cx="3477544" cy="700213"/>
          </a:xfrm>
        </p:spPr>
        <p:txBody>
          <a:bodyPr vert="horz" lIns="91440" tIns="45720" rIns="91440" bIns="45720" rtlCol="0" anchor="t">
            <a:noAutofit/>
          </a:bodyPr>
          <a:lstStyle/>
          <a:p>
            <a:pPr marL="0" indent="0">
              <a:buNone/>
            </a:pPr>
            <a:r>
              <a:rPr lang="en-GB" sz="2200" dirty="0"/>
              <a:t>There are 8 images of people on the screen, how many of them do think have a vision impairment?</a:t>
            </a:r>
          </a:p>
        </p:txBody>
      </p:sp>
      <p:pic>
        <p:nvPicPr>
          <p:cNvPr id="9" name="Graphic 8" descr="Tick icon">
            <a:extLst>
              <a:ext uri="{FF2B5EF4-FFF2-40B4-BE49-F238E27FC236}">
                <a16:creationId xmlns:a16="http://schemas.microsoft.com/office/drawing/2014/main" id="{480A0BD9-28DE-4B4D-C564-29C229702D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87961" y="3429000"/>
            <a:ext cx="540000" cy="540000"/>
          </a:xfrm>
          <a:prstGeom prst="rect">
            <a:avLst/>
          </a:prstGeom>
        </p:spPr>
      </p:pic>
      <p:sp>
        <p:nvSpPr>
          <p:cNvPr id="4" name="Content Placeholder 2">
            <a:extLst>
              <a:ext uri="{FF2B5EF4-FFF2-40B4-BE49-F238E27FC236}">
                <a16:creationId xmlns:a16="http://schemas.microsoft.com/office/drawing/2014/main" id="{4195D252-E33F-7F18-A39B-1AEDD7FA4222}"/>
              </a:ext>
            </a:extLst>
          </p:cNvPr>
          <p:cNvSpPr txBox="1">
            <a:spLocks/>
          </p:cNvSpPr>
          <p:nvPr/>
        </p:nvSpPr>
        <p:spPr>
          <a:xfrm>
            <a:off x="7896199" y="3429000"/>
            <a:ext cx="3109579" cy="18522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t>You cannot always recognise a person who is blind or partially sighted, not everybody chooses to use a mobility aid or other support. </a:t>
            </a:r>
          </a:p>
        </p:txBody>
      </p:sp>
      <p:pic>
        <p:nvPicPr>
          <p:cNvPr id="11" name="Picture 10">
            <a:extLst>
              <a:ext uri="{FF2B5EF4-FFF2-40B4-BE49-F238E27FC236}">
                <a16:creationId xmlns:a16="http://schemas.microsoft.com/office/drawing/2014/main" id="{9A62BB08-7008-AE9D-D4F2-B06B3F50B428}"/>
              </a:ext>
            </a:extLst>
          </p:cNvPr>
          <p:cNvPicPr>
            <a:picLocks noChangeAspect="1"/>
          </p:cNvPicPr>
          <p:nvPr/>
        </p:nvPicPr>
        <p:blipFill>
          <a:blip r:embed="rId7"/>
          <a:stretch>
            <a:fillRect/>
          </a:stretch>
        </p:blipFill>
        <p:spPr>
          <a:xfrm>
            <a:off x="440353" y="1690688"/>
            <a:ext cx="6573913" cy="4675023"/>
          </a:xfrm>
          <a:prstGeom prst="rect">
            <a:avLst/>
          </a:prstGeom>
        </p:spPr>
      </p:pic>
    </p:spTree>
    <p:extLst>
      <p:ext uri="{BB962C8B-B14F-4D97-AF65-F5344CB8AC3E}">
        <p14:creationId xmlns:p14="http://schemas.microsoft.com/office/powerpoint/2010/main" val="33492490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EC7F4-E40A-7C81-DB63-154DB6843249}"/>
              </a:ext>
            </a:extLst>
          </p:cNvPr>
          <p:cNvSpPr>
            <a:spLocks noGrp="1"/>
          </p:cNvSpPr>
          <p:nvPr>
            <p:ph type="title"/>
          </p:nvPr>
        </p:nvSpPr>
        <p:spPr>
          <a:xfrm>
            <a:off x="838200" y="365125"/>
            <a:ext cx="6265912" cy="1325563"/>
          </a:xfrm>
        </p:spPr>
        <p:txBody>
          <a:bodyPr/>
          <a:lstStyle/>
          <a:p>
            <a:r>
              <a:rPr lang="en-GB" dirty="0"/>
              <a:t>Recognising Blind and Partially Sighted People</a:t>
            </a:r>
          </a:p>
        </p:txBody>
      </p:sp>
      <p:pic>
        <p:nvPicPr>
          <p:cNvPr id="8" name="Graphic 7" descr="Question mark icon">
            <a:extLst>
              <a:ext uri="{FF2B5EF4-FFF2-40B4-BE49-F238E27FC236}">
                <a16:creationId xmlns:a16="http://schemas.microsoft.com/office/drawing/2014/main" id="{CB58F615-5C75-5674-4A32-CD6A552C48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1332" y="1852231"/>
            <a:ext cx="540000" cy="540000"/>
          </a:xfrm>
          <a:prstGeom prst="rect">
            <a:avLst/>
          </a:prstGeom>
        </p:spPr>
      </p:pic>
      <p:sp>
        <p:nvSpPr>
          <p:cNvPr id="3" name="Content Placeholder 2">
            <a:extLst>
              <a:ext uri="{FF2B5EF4-FFF2-40B4-BE49-F238E27FC236}">
                <a16:creationId xmlns:a16="http://schemas.microsoft.com/office/drawing/2014/main" id="{A2575E3B-DD1C-2847-540B-D640D0D48D96}"/>
              </a:ext>
            </a:extLst>
          </p:cNvPr>
          <p:cNvSpPr>
            <a:spLocks noGrp="1"/>
          </p:cNvSpPr>
          <p:nvPr>
            <p:ph idx="1"/>
          </p:nvPr>
        </p:nvSpPr>
        <p:spPr>
          <a:xfrm>
            <a:off x="861332" y="1901900"/>
            <a:ext cx="10515600" cy="486521"/>
          </a:xfrm>
        </p:spPr>
        <p:txBody>
          <a:bodyPr>
            <a:normAutofit/>
          </a:bodyPr>
          <a:lstStyle/>
          <a:p>
            <a:pPr marL="0" indent="0">
              <a:buNone/>
            </a:pPr>
            <a:r>
              <a:rPr lang="en-GB" sz="2400" dirty="0"/>
              <a:t>How might you recognise someone who is blind or partially sighted?</a:t>
            </a:r>
          </a:p>
        </p:txBody>
      </p:sp>
      <p:pic>
        <p:nvPicPr>
          <p:cNvPr id="9" name="Graphic 8" descr="Tick icon">
            <a:extLst>
              <a:ext uri="{FF2B5EF4-FFF2-40B4-BE49-F238E27FC236}">
                <a16:creationId xmlns:a16="http://schemas.microsoft.com/office/drawing/2014/main" id="{480A0BD9-28DE-4B4D-C564-29C229702D2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3392" y="2453462"/>
            <a:ext cx="540000" cy="540000"/>
          </a:xfrm>
          <a:prstGeom prst="rect">
            <a:avLst/>
          </a:prstGeom>
        </p:spPr>
      </p:pic>
      <p:sp>
        <p:nvSpPr>
          <p:cNvPr id="4" name="Content Placeholder 2">
            <a:extLst>
              <a:ext uri="{FF2B5EF4-FFF2-40B4-BE49-F238E27FC236}">
                <a16:creationId xmlns:a16="http://schemas.microsoft.com/office/drawing/2014/main" id="{4195D252-E33F-7F18-A39B-1AEDD7FA4222}"/>
              </a:ext>
            </a:extLst>
          </p:cNvPr>
          <p:cNvSpPr txBox="1">
            <a:spLocks/>
          </p:cNvSpPr>
          <p:nvPr/>
        </p:nvSpPr>
        <p:spPr>
          <a:xfrm>
            <a:off x="861332" y="2564905"/>
            <a:ext cx="7970077" cy="6963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a:t>There are lots of different types of mobility aids used by blind and partially sighted people. </a:t>
            </a:r>
          </a:p>
        </p:txBody>
      </p:sp>
      <p:pic>
        <p:nvPicPr>
          <p:cNvPr id="12" name="Picture 11" descr="Photo of guide dog showing reflective yellow chest flash with Guide Dog logo.">
            <a:extLst>
              <a:ext uri="{FF2B5EF4-FFF2-40B4-BE49-F238E27FC236}">
                <a16:creationId xmlns:a16="http://schemas.microsoft.com/office/drawing/2014/main" id="{A44C4E83-A330-5F0C-5E8B-8B118ADBD1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0022" y="3260437"/>
            <a:ext cx="1656184" cy="2177442"/>
          </a:xfrm>
          <a:prstGeom prst="rect">
            <a:avLst/>
          </a:prstGeom>
        </p:spPr>
      </p:pic>
      <p:pic>
        <p:nvPicPr>
          <p:cNvPr id="10" name="Picture 9" descr="Photo of white canes:&#10;From left to right, long cane, guide cane, symbol cane.">
            <a:extLst>
              <a:ext uri="{FF2B5EF4-FFF2-40B4-BE49-F238E27FC236}">
                <a16:creationId xmlns:a16="http://schemas.microsoft.com/office/drawing/2014/main" id="{E2571D7E-E4D2-84C8-0E93-49FCE683FD55}"/>
              </a:ext>
            </a:extLst>
          </p:cNvPr>
          <p:cNvPicPr>
            <a:picLocks noChangeAspect="1"/>
          </p:cNvPicPr>
          <p:nvPr/>
        </p:nvPicPr>
        <p:blipFill rotWithShape="1">
          <a:blip r:embed="rId8">
            <a:extLst>
              <a:ext uri="{28A0092B-C50C-407E-A947-70E740481C1C}">
                <a14:useLocalDpi xmlns:a14="http://schemas.microsoft.com/office/drawing/2010/main" val="0"/>
              </a:ext>
            </a:extLst>
          </a:blip>
          <a:srcRect l="6812"/>
          <a:stretch/>
        </p:blipFill>
        <p:spPr>
          <a:xfrm>
            <a:off x="2232650" y="3260437"/>
            <a:ext cx="1152128" cy="2989980"/>
          </a:xfrm>
          <a:prstGeom prst="rect">
            <a:avLst/>
          </a:prstGeom>
        </p:spPr>
      </p:pic>
      <p:pic>
        <p:nvPicPr>
          <p:cNvPr id="7" name="Picture 6" descr="Photo of coloured canes lined up and leaning on a grey brick wall.">
            <a:extLst>
              <a:ext uri="{FF2B5EF4-FFF2-40B4-BE49-F238E27FC236}">
                <a16:creationId xmlns:a16="http://schemas.microsoft.com/office/drawing/2014/main" id="{78A5B977-FAB3-C002-1183-88388431A4DB}"/>
              </a:ext>
            </a:extLst>
          </p:cNvPr>
          <p:cNvPicPr>
            <a:picLocks noChangeAspect="1"/>
          </p:cNvPicPr>
          <p:nvPr/>
        </p:nvPicPr>
        <p:blipFill rotWithShape="1">
          <a:blip r:embed="rId9">
            <a:extLst>
              <a:ext uri="{28A0092B-C50C-407E-A947-70E740481C1C}">
                <a14:useLocalDpi xmlns:a14="http://schemas.microsoft.com/office/drawing/2010/main" val="0"/>
              </a:ext>
            </a:extLst>
          </a:blip>
          <a:srcRect l="12001" r="9990"/>
          <a:stretch/>
        </p:blipFill>
        <p:spPr>
          <a:xfrm>
            <a:off x="5620303" y="3260436"/>
            <a:ext cx="2132759" cy="2050503"/>
          </a:xfrm>
          <a:prstGeom prst="rect">
            <a:avLst/>
          </a:prstGeom>
        </p:spPr>
      </p:pic>
      <p:pic>
        <p:nvPicPr>
          <p:cNvPr id="6" name="Picture 5" descr="Photo of a grey baseball cap">
            <a:extLst>
              <a:ext uri="{FF2B5EF4-FFF2-40B4-BE49-F238E27FC236}">
                <a16:creationId xmlns:a16="http://schemas.microsoft.com/office/drawing/2014/main" id="{2FDB9D4E-C5F2-2009-85B3-E3B3E187470C}"/>
              </a:ext>
            </a:extLst>
          </p:cNvPr>
          <p:cNvPicPr>
            <a:picLocks noChangeAspect="1"/>
          </p:cNvPicPr>
          <p:nvPr/>
        </p:nvPicPr>
        <p:blipFill rotWithShape="1">
          <a:blip r:embed="rId10">
            <a:extLst>
              <a:ext uri="{28A0092B-C50C-407E-A947-70E740481C1C}">
                <a14:useLocalDpi xmlns:a14="http://schemas.microsoft.com/office/drawing/2010/main" val="0"/>
              </a:ext>
            </a:extLst>
          </a:blip>
          <a:srcRect l="-1" t="9401" r="4366"/>
          <a:stretch/>
        </p:blipFill>
        <p:spPr>
          <a:xfrm rot="5400000">
            <a:off x="7523643" y="3582366"/>
            <a:ext cx="2462996" cy="1819137"/>
          </a:xfrm>
          <a:prstGeom prst="rect">
            <a:avLst/>
          </a:prstGeom>
        </p:spPr>
      </p:pic>
      <p:pic>
        <p:nvPicPr>
          <p:cNvPr id="15" name="Picture 14" descr="Photo of a pair of sunglasses">
            <a:extLst>
              <a:ext uri="{FF2B5EF4-FFF2-40B4-BE49-F238E27FC236}">
                <a16:creationId xmlns:a16="http://schemas.microsoft.com/office/drawing/2014/main" id="{F7A312C9-DA4F-F941-B33D-B7A31FC596DF}"/>
              </a:ext>
            </a:extLst>
          </p:cNvPr>
          <p:cNvPicPr>
            <a:picLocks noChangeAspect="1"/>
          </p:cNvPicPr>
          <p:nvPr/>
        </p:nvPicPr>
        <p:blipFill rotWithShape="1">
          <a:blip r:embed="rId11">
            <a:extLst>
              <a:ext uri="{28A0092B-C50C-407E-A947-70E740481C1C}">
                <a14:useLocalDpi xmlns:a14="http://schemas.microsoft.com/office/drawing/2010/main" val="0"/>
              </a:ext>
            </a:extLst>
          </a:blip>
          <a:srcRect r="11196" b="19537"/>
          <a:stretch/>
        </p:blipFill>
        <p:spPr>
          <a:xfrm>
            <a:off x="9742695" y="3260436"/>
            <a:ext cx="2109266" cy="1433372"/>
          </a:xfrm>
          <a:prstGeom prst="rect">
            <a:avLst/>
          </a:prstGeom>
        </p:spPr>
      </p:pic>
      <p:pic>
        <p:nvPicPr>
          <p:cNvPr id="1026" name="Picture 2">
            <a:extLst>
              <a:ext uri="{FF2B5EF4-FFF2-40B4-BE49-F238E27FC236}">
                <a16:creationId xmlns:a16="http://schemas.microsoft.com/office/drawing/2014/main" id="{CD59FC0B-96B5-759C-F70D-D72C91189FF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77290" y="3260435"/>
            <a:ext cx="2050503" cy="2050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6801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11EB9-9B85-822D-0EAF-BA120BA2C3E0}"/>
              </a:ext>
            </a:extLst>
          </p:cNvPr>
          <p:cNvSpPr>
            <a:spLocks noGrp="1"/>
          </p:cNvSpPr>
          <p:nvPr>
            <p:ph type="title"/>
          </p:nvPr>
        </p:nvSpPr>
        <p:spPr>
          <a:xfrm>
            <a:off x="335360" y="159221"/>
            <a:ext cx="10515600" cy="1325563"/>
          </a:xfrm>
        </p:spPr>
        <p:txBody>
          <a:bodyPr/>
          <a:lstStyle/>
          <a:p>
            <a:r>
              <a:rPr lang="en-GB" dirty="0"/>
              <a:t>Dual Sensory Impairments</a:t>
            </a:r>
          </a:p>
        </p:txBody>
      </p:sp>
      <p:sp>
        <p:nvSpPr>
          <p:cNvPr id="3" name="Content Placeholder 2">
            <a:extLst>
              <a:ext uri="{FF2B5EF4-FFF2-40B4-BE49-F238E27FC236}">
                <a16:creationId xmlns:a16="http://schemas.microsoft.com/office/drawing/2014/main" id="{C91087B7-ECDD-8674-30B5-43D48B36CDEA}"/>
              </a:ext>
            </a:extLst>
          </p:cNvPr>
          <p:cNvSpPr>
            <a:spLocks noGrp="1"/>
          </p:cNvSpPr>
          <p:nvPr>
            <p:ph idx="1"/>
          </p:nvPr>
        </p:nvSpPr>
        <p:spPr>
          <a:xfrm>
            <a:off x="838200" y="1484784"/>
            <a:ext cx="9938320" cy="1152128"/>
          </a:xfrm>
        </p:spPr>
        <p:txBody>
          <a:bodyPr>
            <a:normAutofit lnSpcReduction="10000"/>
          </a:bodyPr>
          <a:lstStyle/>
          <a:p>
            <a:pPr marL="0" indent="0">
              <a:lnSpc>
                <a:spcPct val="100000"/>
              </a:lnSpc>
              <a:spcBef>
                <a:spcPts val="0"/>
              </a:spcBef>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People with a dual sensory impairment would use the same mobility aids but these would have additional red markings. This indicates that the person has a sight and hearing impairment. </a:t>
            </a: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0" indent="0">
              <a:lnSpc>
                <a:spcPct val="150000"/>
              </a:lnSpc>
              <a:buNone/>
            </a:pPr>
            <a:endParaRPr lang="en-GB" sz="22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en-GB" sz="2200" dirty="0"/>
          </a:p>
        </p:txBody>
      </p:sp>
      <p:pic>
        <p:nvPicPr>
          <p:cNvPr id="5" name="Picture 4" descr="Photo of guide dog showing reflective red and white check chest flash.">
            <a:extLst>
              <a:ext uri="{FF2B5EF4-FFF2-40B4-BE49-F238E27FC236}">
                <a16:creationId xmlns:a16="http://schemas.microsoft.com/office/drawing/2014/main" id="{2AB26626-51A4-2AAF-372C-78ED1AF65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568" y="2708920"/>
            <a:ext cx="2940271" cy="3240000"/>
          </a:xfrm>
          <a:prstGeom prst="rect">
            <a:avLst/>
          </a:prstGeom>
        </p:spPr>
      </p:pic>
      <p:pic>
        <p:nvPicPr>
          <p:cNvPr id="7" name="Picture 6" descr="Photo of a red and white striped symbol cane with crook handle.">
            <a:extLst>
              <a:ext uri="{FF2B5EF4-FFF2-40B4-BE49-F238E27FC236}">
                <a16:creationId xmlns:a16="http://schemas.microsoft.com/office/drawing/2014/main" id="{70A44FA6-096A-B486-1995-C3ACCC248A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347184" y="3113920"/>
            <a:ext cx="3240000" cy="2430000"/>
          </a:xfrm>
          <a:prstGeom prst="rect">
            <a:avLst/>
          </a:prstGeom>
        </p:spPr>
      </p:pic>
    </p:spTree>
    <p:extLst>
      <p:ext uri="{BB962C8B-B14F-4D97-AF65-F5344CB8AC3E}">
        <p14:creationId xmlns:p14="http://schemas.microsoft.com/office/powerpoint/2010/main" val="24914202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11EB9-9B85-822D-0EAF-BA120BA2C3E0}"/>
              </a:ext>
            </a:extLst>
          </p:cNvPr>
          <p:cNvSpPr>
            <a:spLocks noGrp="1"/>
          </p:cNvSpPr>
          <p:nvPr>
            <p:ph type="title"/>
          </p:nvPr>
        </p:nvSpPr>
        <p:spPr>
          <a:xfrm>
            <a:off x="479376" y="365125"/>
            <a:ext cx="10515600" cy="1325563"/>
          </a:xfrm>
        </p:spPr>
        <p:txBody>
          <a:bodyPr/>
          <a:lstStyle/>
          <a:p>
            <a:r>
              <a:rPr lang="en-GB" dirty="0"/>
              <a:t>Dual Sensory Impairments </a:t>
            </a:r>
            <a:br>
              <a:rPr lang="en-GB" dirty="0"/>
            </a:br>
            <a:r>
              <a:rPr lang="en-GB" dirty="0"/>
              <a:t>– Additional Support</a:t>
            </a:r>
          </a:p>
        </p:txBody>
      </p:sp>
      <p:sp>
        <p:nvSpPr>
          <p:cNvPr id="3" name="Content Placeholder 2">
            <a:extLst>
              <a:ext uri="{FF2B5EF4-FFF2-40B4-BE49-F238E27FC236}">
                <a16:creationId xmlns:a16="http://schemas.microsoft.com/office/drawing/2014/main" id="{C91087B7-ECDD-8674-30B5-43D48B36CDEA}"/>
              </a:ext>
            </a:extLst>
          </p:cNvPr>
          <p:cNvSpPr>
            <a:spLocks noGrp="1"/>
          </p:cNvSpPr>
          <p:nvPr>
            <p:ph idx="1"/>
          </p:nvPr>
        </p:nvSpPr>
        <p:spPr>
          <a:xfrm>
            <a:off x="838200" y="1690688"/>
            <a:ext cx="10515600" cy="4474616"/>
          </a:xfrm>
        </p:spPr>
        <p:txBody>
          <a:bodyPr>
            <a:normAutofit/>
          </a:bodyPr>
          <a:lstStyle/>
          <a:p>
            <a:pPr marL="0" indent="0">
              <a:lnSpc>
                <a:spcPct val="100000"/>
              </a:lnSpc>
              <a:spcBef>
                <a:spcPts val="0"/>
              </a:spcBef>
              <a:buNone/>
            </a:pPr>
            <a:r>
              <a:rPr lang="en-GB" sz="2400" dirty="0">
                <a:effectLst/>
                <a:latin typeface="Arial" panose="020B0604020202020204" pitchFamily="34" charset="0"/>
                <a:ea typeface="Calibri" panose="020F0502020204030204" pitchFamily="34" charset="0"/>
                <a:cs typeface="Times New Roman" panose="02020603050405020304" pitchFamily="18" charset="0"/>
              </a:rPr>
              <a:t>Someone with dual sensory loss may require a bit more support. This might include:</a:t>
            </a:r>
          </a:p>
          <a:p>
            <a:pPr marL="342900" lvl="0" indent="-342900">
              <a:lnSpc>
                <a:spcPct val="150000"/>
              </a:lnSpc>
              <a:buFont typeface="Symbol" panose="05050102010706020507" pitchFamily="18" charset="2"/>
              <a:buChar char=""/>
              <a:tabLst>
                <a:tab pos="228600" algn="l"/>
              </a:tabLst>
            </a:pPr>
            <a:r>
              <a:rPr lang="en-GB" sz="2400" dirty="0">
                <a:effectLst/>
                <a:latin typeface="Arial" panose="020B0604020202020204" pitchFamily="34" charset="0"/>
                <a:ea typeface="Calibri" panose="020F0502020204030204" pitchFamily="34" charset="0"/>
                <a:cs typeface="Times New Roman" panose="02020603050405020304" pitchFamily="18" charset="0"/>
              </a:rPr>
              <a:t>Turning off the bus engine whilst they board (reduces background noise) </a:t>
            </a:r>
          </a:p>
          <a:p>
            <a:pPr marL="342900" lvl="0" indent="-342900">
              <a:lnSpc>
                <a:spcPct val="150000"/>
              </a:lnSpc>
              <a:buFont typeface="Symbol" panose="05050102010706020507" pitchFamily="18" charset="2"/>
              <a:buChar char=""/>
              <a:tabLst>
                <a:tab pos="228600" algn="l"/>
              </a:tabLst>
            </a:pPr>
            <a:r>
              <a:rPr lang="en-GB" sz="2400" dirty="0">
                <a:effectLst/>
                <a:latin typeface="Arial" panose="020B0604020202020204" pitchFamily="34" charset="0"/>
                <a:ea typeface="Calibri" panose="020F0502020204030204" pitchFamily="34" charset="0"/>
                <a:cs typeface="Times New Roman" panose="02020603050405020304" pitchFamily="18" charset="0"/>
              </a:rPr>
              <a:t>Speaking clearly and a little slower, but don't shout</a:t>
            </a:r>
          </a:p>
          <a:p>
            <a:pPr marL="342900" lvl="0" indent="-342900">
              <a:lnSpc>
                <a:spcPct val="150000"/>
              </a:lnSpc>
              <a:buFont typeface="Symbol" panose="05050102010706020507" pitchFamily="18" charset="2"/>
              <a:buChar char=""/>
              <a:tabLst>
                <a:tab pos="228600" algn="l"/>
              </a:tabLst>
            </a:pPr>
            <a:r>
              <a:rPr lang="en-GB" sz="2400" dirty="0">
                <a:effectLst/>
                <a:latin typeface="Arial" panose="020B0604020202020204" pitchFamily="34" charset="0"/>
                <a:ea typeface="Calibri" panose="020F0502020204030204" pitchFamily="34" charset="0"/>
                <a:cs typeface="Times New Roman" panose="02020603050405020304" pitchFamily="18" charset="0"/>
              </a:rPr>
              <a:t>Keeping your face visible </a:t>
            </a:r>
          </a:p>
          <a:p>
            <a:pPr marL="342900" lvl="0" indent="-342900">
              <a:lnSpc>
                <a:spcPct val="150000"/>
              </a:lnSpc>
              <a:buFont typeface="Symbol" panose="05050102010706020507" pitchFamily="18" charset="2"/>
              <a:buChar char=""/>
              <a:tabLst>
                <a:tab pos="228600" algn="l"/>
              </a:tabLst>
            </a:pPr>
            <a:r>
              <a:rPr lang="en-GB" sz="2400" dirty="0">
                <a:effectLst/>
                <a:latin typeface="Arial" panose="020B0604020202020204" pitchFamily="34" charset="0"/>
                <a:ea typeface="Calibri" panose="020F0502020204030204" pitchFamily="34" charset="0"/>
                <a:cs typeface="Times New Roman" panose="02020603050405020304" pitchFamily="18" charset="0"/>
              </a:rPr>
              <a:t>Making your lip patterns clear without over-exaggerating</a:t>
            </a:r>
          </a:p>
          <a:p>
            <a:pPr marL="342900" lvl="0" indent="-342900">
              <a:lnSpc>
                <a:spcPct val="150000"/>
              </a:lnSpc>
              <a:buFont typeface="Symbol" panose="05050102010706020507" pitchFamily="18" charset="2"/>
              <a:buChar char=""/>
              <a:tabLst>
                <a:tab pos="228600" algn="l"/>
              </a:tabLst>
            </a:pPr>
            <a:r>
              <a:rPr lang="en-GB" sz="2400" dirty="0">
                <a:effectLst/>
                <a:latin typeface="Arial" panose="020B0604020202020204" pitchFamily="34" charset="0"/>
                <a:ea typeface="Calibri" panose="020F0502020204030204" pitchFamily="34" charset="0"/>
                <a:cs typeface="Times New Roman" panose="02020603050405020304" pitchFamily="18" charset="0"/>
              </a:rPr>
              <a:t>Using gestures and facial expressions to support what you are saying.</a:t>
            </a:r>
          </a:p>
          <a:p>
            <a:pPr marL="0" indent="0">
              <a:buNone/>
            </a:pPr>
            <a:endParaRPr lang="en-GB" sz="2400" dirty="0"/>
          </a:p>
        </p:txBody>
      </p:sp>
    </p:spTree>
    <p:extLst>
      <p:ext uri="{BB962C8B-B14F-4D97-AF65-F5344CB8AC3E}">
        <p14:creationId xmlns:p14="http://schemas.microsoft.com/office/powerpoint/2010/main" val="28054273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AAC8D-BEAD-C141-BB8F-1233007197BB}"/>
              </a:ext>
            </a:extLst>
          </p:cNvPr>
          <p:cNvSpPr>
            <a:spLocks noGrp="1"/>
          </p:cNvSpPr>
          <p:nvPr>
            <p:ph type="title"/>
          </p:nvPr>
        </p:nvSpPr>
        <p:spPr>
          <a:xfrm>
            <a:off x="838200" y="149107"/>
            <a:ext cx="10515600" cy="1325563"/>
          </a:xfrm>
        </p:spPr>
        <p:txBody>
          <a:bodyPr/>
          <a:lstStyle/>
          <a:p>
            <a:r>
              <a:rPr lang="en-GB" dirty="0"/>
              <a:t>Eyesight Conditions</a:t>
            </a:r>
          </a:p>
        </p:txBody>
      </p:sp>
      <p:pic>
        <p:nvPicPr>
          <p:cNvPr id="9" name="Graphic 8" descr="Question mark icon">
            <a:extLst>
              <a:ext uri="{FF2B5EF4-FFF2-40B4-BE49-F238E27FC236}">
                <a16:creationId xmlns:a16="http://schemas.microsoft.com/office/drawing/2014/main" id="{97C613E1-C73C-72C5-E676-C2DFDD235D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1332" y="1420688"/>
            <a:ext cx="540000" cy="540000"/>
          </a:xfrm>
          <a:prstGeom prst="rect">
            <a:avLst/>
          </a:prstGeom>
        </p:spPr>
      </p:pic>
      <p:sp>
        <p:nvSpPr>
          <p:cNvPr id="3" name="Content Placeholder 2">
            <a:extLst>
              <a:ext uri="{FF2B5EF4-FFF2-40B4-BE49-F238E27FC236}">
                <a16:creationId xmlns:a16="http://schemas.microsoft.com/office/drawing/2014/main" id="{C1351F48-98C1-FB06-4315-CDAD0465F790}"/>
              </a:ext>
            </a:extLst>
          </p:cNvPr>
          <p:cNvSpPr>
            <a:spLocks noGrp="1"/>
          </p:cNvSpPr>
          <p:nvPr>
            <p:ph idx="1"/>
          </p:nvPr>
        </p:nvSpPr>
        <p:spPr>
          <a:xfrm>
            <a:off x="854762" y="1474670"/>
            <a:ext cx="10515600" cy="390735"/>
          </a:xfrm>
        </p:spPr>
        <p:txBody>
          <a:bodyPr>
            <a:noAutofit/>
          </a:bodyPr>
          <a:lstStyle/>
          <a:p>
            <a:pPr marL="0" indent="0">
              <a:buNone/>
            </a:pPr>
            <a:r>
              <a:rPr lang="en-GB" dirty="0"/>
              <a:t>Can you name any eyesight conditions?</a:t>
            </a:r>
          </a:p>
        </p:txBody>
      </p:sp>
      <p:pic>
        <p:nvPicPr>
          <p:cNvPr id="6" name="Graphic 5" descr="Tick icon">
            <a:extLst>
              <a:ext uri="{FF2B5EF4-FFF2-40B4-BE49-F238E27FC236}">
                <a16:creationId xmlns:a16="http://schemas.microsoft.com/office/drawing/2014/main" id="{4773FC37-FE5F-6BDA-3B3A-5568DB1EA8D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1332" y="2044842"/>
            <a:ext cx="540000" cy="540000"/>
          </a:xfrm>
          <a:prstGeom prst="rect">
            <a:avLst/>
          </a:prstGeom>
        </p:spPr>
      </p:pic>
      <p:sp>
        <p:nvSpPr>
          <p:cNvPr id="4" name="Content Placeholder 2">
            <a:extLst>
              <a:ext uri="{FF2B5EF4-FFF2-40B4-BE49-F238E27FC236}">
                <a16:creationId xmlns:a16="http://schemas.microsoft.com/office/drawing/2014/main" id="{29D7644F-9812-BF29-3DEA-2DD893856B92}"/>
              </a:ext>
            </a:extLst>
          </p:cNvPr>
          <p:cNvSpPr txBox="1">
            <a:spLocks/>
          </p:cNvSpPr>
          <p:nvPr/>
        </p:nvSpPr>
        <p:spPr>
          <a:xfrm>
            <a:off x="838200" y="2160857"/>
            <a:ext cx="10515600" cy="33123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sz="2200" dirty="0">
                <a:effectLst/>
                <a:latin typeface="Arial" panose="020B0604020202020204" pitchFamily="34" charset="0"/>
                <a:ea typeface="Calibri" panose="020F0502020204030204" pitchFamily="34" charset="0"/>
                <a:cs typeface="Times New Roman" panose="02020603050405020304" pitchFamily="18" charset="0"/>
              </a:rPr>
              <a:t>There are </a:t>
            </a:r>
            <a:r>
              <a:rPr lang="en-GB" sz="2200" dirty="0">
                <a:latin typeface="Arial" panose="020B0604020202020204" pitchFamily="34" charset="0"/>
                <a:ea typeface="Calibri" panose="020F0502020204030204" pitchFamily="34" charset="0"/>
                <a:cs typeface="Times New Roman" panose="02020603050405020304" pitchFamily="18" charset="0"/>
              </a:rPr>
              <a:t>hundred</a:t>
            </a:r>
            <a:r>
              <a:rPr lang="en-GB" sz="2200" dirty="0">
                <a:effectLst/>
                <a:latin typeface="Arial" panose="020B0604020202020204" pitchFamily="34" charset="0"/>
                <a:ea typeface="Calibri" panose="020F0502020204030204" pitchFamily="34" charset="0"/>
                <a:cs typeface="Times New Roman" panose="02020603050405020304" pitchFamily="18" charset="0"/>
              </a:rPr>
              <a:t>s of conditions and they all present in different ways. Some common conditions include:</a:t>
            </a:r>
          </a:p>
          <a:p>
            <a:pPr>
              <a:lnSpc>
                <a:spcPct val="100000"/>
              </a:lnSpc>
              <a:tabLst>
                <a:tab pos="228600" algn="l"/>
              </a:tabLst>
            </a:pPr>
            <a:r>
              <a:rPr lang="en-GB" sz="2200" dirty="0">
                <a:effectLst/>
                <a:latin typeface="Arial" panose="020B0604020202020204" pitchFamily="34" charset="0"/>
                <a:ea typeface="Calibri" panose="020F0502020204030204" pitchFamily="34" charset="0"/>
                <a:cs typeface="Times New Roman" panose="02020603050405020304" pitchFamily="18" charset="0"/>
              </a:rPr>
              <a:t>Macular Degeneration</a:t>
            </a:r>
          </a:p>
          <a:p>
            <a:pPr>
              <a:lnSpc>
                <a:spcPct val="100000"/>
              </a:lnSpc>
              <a:tabLst>
                <a:tab pos="228600" algn="l"/>
              </a:tabLst>
            </a:pPr>
            <a:r>
              <a:rPr lang="en-GB" sz="2200" dirty="0">
                <a:effectLst/>
                <a:latin typeface="Arial" panose="020B0604020202020204" pitchFamily="34" charset="0"/>
                <a:ea typeface="Calibri" panose="020F0502020204030204" pitchFamily="34" charset="0"/>
                <a:cs typeface="Times New Roman" panose="02020603050405020304" pitchFamily="18" charset="0"/>
              </a:rPr>
              <a:t>Glaucoma</a:t>
            </a:r>
          </a:p>
          <a:p>
            <a:pPr>
              <a:lnSpc>
                <a:spcPct val="100000"/>
              </a:lnSpc>
              <a:tabLst>
                <a:tab pos="228600" algn="l"/>
              </a:tabLst>
            </a:pPr>
            <a:r>
              <a:rPr lang="en-GB" sz="2200" dirty="0">
                <a:effectLst/>
                <a:latin typeface="Arial" panose="020B0604020202020204" pitchFamily="34" charset="0"/>
                <a:ea typeface="Calibri" panose="020F0502020204030204" pitchFamily="34" charset="0"/>
                <a:cs typeface="Times New Roman" panose="02020603050405020304" pitchFamily="18" charset="0"/>
              </a:rPr>
              <a:t>Cataracts</a:t>
            </a:r>
          </a:p>
          <a:p>
            <a:pPr>
              <a:lnSpc>
                <a:spcPct val="100000"/>
              </a:lnSpc>
              <a:tabLst>
                <a:tab pos="228600" algn="l"/>
              </a:tabLst>
            </a:pPr>
            <a:r>
              <a:rPr lang="en-GB" sz="2200" dirty="0">
                <a:effectLst/>
                <a:latin typeface="Arial" panose="020B0604020202020204" pitchFamily="34" charset="0"/>
                <a:ea typeface="Calibri" panose="020F0502020204030204" pitchFamily="34" charset="0"/>
                <a:cs typeface="Times New Roman" panose="02020603050405020304" pitchFamily="18" charset="0"/>
              </a:rPr>
              <a:t>Diabetic Retinopathy.</a:t>
            </a:r>
          </a:p>
          <a:p>
            <a:pPr marL="0" indent="0">
              <a:lnSpc>
                <a:spcPct val="100000"/>
              </a:lnSpc>
              <a:spcBef>
                <a:spcPts val="0"/>
              </a:spcBef>
              <a:buNone/>
              <a:tabLst>
                <a:tab pos="228600" algn="l"/>
              </a:tabLst>
            </a:pPr>
            <a:endParaRPr lang="en-GB" sz="22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0000"/>
              </a:lnSpc>
              <a:spcBef>
                <a:spcPts val="0"/>
              </a:spcBef>
              <a:buNone/>
              <a:tabLst>
                <a:tab pos="228600" algn="l"/>
              </a:tabLst>
            </a:pPr>
            <a:r>
              <a:rPr lang="en-GB" sz="2200" dirty="0">
                <a:latin typeface="Arial" panose="020B0604020202020204" pitchFamily="34" charset="0"/>
                <a:ea typeface="Calibri" panose="020F0502020204030204" pitchFamily="34" charset="0"/>
                <a:cs typeface="Times New Roman" panose="02020603050405020304" pitchFamily="18" charset="0"/>
              </a:rPr>
              <a:t>But you don’t need to worry about the condition….</a:t>
            </a:r>
            <a:endParaRPr lang="en-GB" sz="22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tabLst>
                <a:tab pos="228600" algn="l"/>
              </a:tabLs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Vision Impairments overview">
            <a:hlinkClick r:id="" action="ppaction://media"/>
            <a:extLst>
              <a:ext uri="{FF2B5EF4-FFF2-40B4-BE49-F238E27FC236}">
                <a16:creationId xmlns:a16="http://schemas.microsoft.com/office/drawing/2014/main" id="{CD20D839-DFCC-BF0F-A02A-4533C51DC62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11424" y="5589240"/>
            <a:ext cx="734838" cy="734838"/>
          </a:xfrm>
          <a:prstGeom prst="rect">
            <a:avLst/>
          </a:prstGeom>
          <a:solidFill>
            <a:schemeClr val="accent1"/>
          </a:solidFill>
          <a:ln>
            <a:solidFill>
              <a:schemeClr val="accent1"/>
            </a:solidFill>
          </a:ln>
        </p:spPr>
      </p:pic>
    </p:spTree>
    <p:extLst>
      <p:ext uri="{BB962C8B-B14F-4D97-AF65-F5344CB8AC3E}">
        <p14:creationId xmlns:p14="http://schemas.microsoft.com/office/powerpoint/2010/main" val="14922393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379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8"/>
                </p:tgtEl>
              </p:cMediaNode>
            </p:audio>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3C1CD-FFC8-FAA9-3DBD-EE9BB6DEA942}"/>
              </a:ext>
            </a:extLst>
          </p:cNvPr>
          <p:cNvSpPr>
            <a:spLocks noGrp="1"/>
          </p:cNvSpPr>
          <p:nvPr>
            <p:ph type="title"/>
          </p:nvPr>
        </p:nvSpPr>
        <p:spPr>
          <a:xfrm>
            <a:off x="838200" y="199230"/>
            <a:ext cx="10515600" cy="1325563"/>
          </a:xfrm>
        </p:spPr>
        <p:txBody>
          <a:bodyPr/>
          <a:lstStyle/>
          <a:p>
            <a:r>
              <a:rPr lang="en-GB" dirty="0"/>
              <a:t>Clear Vision</a:t>
            </a:r>
          </a:p>
        </p:txBody>
      </p:sp>
      <p:pic>
        <p:nvPicPr>
          <p:cNvPr id="3" name="Online Media 2" title="Clear Vision">
            <a:hlinkClick r:id="" action="ppaction://media"/>
            <a:extLst>
              <a:ext uri="{FF2B5EF4-FFF2-40B4-BE49-F238E27FC236}">
                <a16:creationId xmlns:a16="http://schemas.microsoft.com/office/drawing/2014/main" id="{B5FE9972-56E6-1CE3-736B-5F288D9B016E}"/>
              </a:ext>
            </a:extLst>
          </p:cNvPr>
          <p:cNvPicPr>
            <a:picLocks noRot="1" noChangeAspect="1"/>
          </p:cNvPicPr>
          <p:nvPr>
            <a:videoFile r:link="rId1"/>
          </p:nvPr>
        </p:nvPicPr>
        <p:blipFill>
          <a:blip r:embed="rId4"/>
          <a:stretch>
            <a:fillRect/>
          </a:stretch>
        </p:blipFill>
        <p:spPr>
          <a:xfrm>
            <a:off x="1954406" y="1484784"/>
            <a:ext cx="8283188" cy="4680000"/>
          </a:xfrm>
          <a:prstGeom prst="rect">
            <a:avLst/>
          </a:prstGeom>
        </p:spPr>
      </p:pic>
    </p:spTree>
    <p:extLst>
      <p:ext uri="{BB962C8B-B14F-4D97-AF65-F5344CB8AC3E}">
        <p14:creationId xmlns:p14="http://schemas.microsoft.com/office/powerpoint/2010/main" val="977211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27232-1402-C786-F67F-490BF40C7A3D}"/>
              </a:ext>
            </a:extLst>
          </p:cNvPr>
          <p:cNvSpPr>
            <a:spLocks noGrp="1"/>
          </p:cNvSpPr>
          <p:nvPr>
            <p:ph type="title"/>
          </p:nvPr>
        </p:nvSpPr>
        <p:spPr>
          <a:xfrm>
            <a:off x="838200" y="199230"/>
            <a:ext cx="10515600" cy="1325563"/>
          </a:xfrm>
        </p:spPr>
        <p:txBody>
          <a:bodyPr/>
          <a:lstStyle/>
          <a:p>
            <a:r>
              <a:rPr lang="en-GB" dirty="0"/>
              <a:t>Central Vision Loss</a:t>
            </a:r>
          </a:p>
        </p:txBody>
      </p:sp>
      <p:pic>
        <p:nvPicPr>
          <p:cNvPr id="3" name="Online Media 2" title="Central vision loss">
            <a:hlinkClick r:id="" action="ppaction://media"/>
            <a:extLst>
              <a:ext uri="{FF2B5EF4-FFF2-40B4-BE49-F238E27FC236}">
                <a16:creationId xmlns:a16="http://schemas.microsoft.com/office/drawing/2014/main" id="{9918504C-BF79-C8DF-D44E-31988826815E}"/>
              </a:ext>
            </a:extLst>
          </p:cNvPr>
          <p:cNvPicPr>
            <a:picLocks noRot="1" noChangeAspect="1"/>
          </p:cNvPicPr>
          <p:nvPr>
            <a:videoFile r:link="rId1"/>
          </p:nvPr>
        </p:nvPicPr>
        <p:blipFill>
          <a:blip r:embed="rId4"/>
          <a:stretch>
            <a:fillRect/>
          </a:stretch>
        </p:blipFill>
        <p:spPr>
          <a:xfrm>
            <a:off x="1954406" y="1526195"/>
            <a:ext cx="8283188" cy="4680000"/>
          </a:xfrm>
          <a:prstGeom prst="rect">
            <a:avLst/>
          </a:prstGeom>
        </p:spPr>
      </p:pic>
    </p:spTree>
    <p:extLst>
      <p:ext uri="{BB962C8B-B14F-4D97-AF65-F5344CB8AC3E}">
        <p14:creationId xmlns:p14="http://schemas.microsoft.com/office/powerpoint/2010/main" val="15785039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47851-F446-4D8D-9C5A-31EFE51E065B}"/>
              </a:ext>
            </a:extLst>
          </p:cNvPr>
          <p:cNvSpPr>
            <a:spLocks noGrp="1"/>
          </p:cNvSpPr>
          <p:nvPr>
            <p:ph type="title"/>
          </p:nvPr>
        </p:nvSpPr>
        <p:spPr>
          <a:xfrm>
            <a:off x="838200" y="188640"/>
            <a:ext cx="10515600" cy="1325563"/>
          </a:xfrm>
        </p:spPr>
        <p:txBody>
          <a:bodyPr/>
          <a:lstStyle/>
          <a:p>
            <a:r>
              <a:rPr lang="en-GB" dirty="0"/>
              <a:t>Peripheral Vision Loss </a:t>
            </a:r>
            <a:br>
              <a:rPr lang="en-GB" dirty="0"/>
            </a:br>
            <a:r>
              <a:rPr lang="en-GB" dirty="0"/>
              <a:t>(Tunnel Vision)</a:t>
            </a:r>
          </a:p>
        </p:txBody>
      </p:sp>
      <p:pic>
        <p:nvPicPr>
          <p:cNvPr id="3" name="Online Media 2" title="Peripheral vision loss">
            <a:hlinkClick r:id="" action="ppaction://media"/>
            <a:extLst>
              <a:ext uri="{FF2B5EF4-FFF2-40B4-BE49-F238E27FC236}">
                <a16:creationId xmlns:a16="http://schemas.microsoft.com/office/drawing/2014/main" id="{09EDD01C-A9AA-6418-1272-753851F51FFE}"/>
              </a:ext>
            </a:extLst>
          </p:cNvPr>
          <p:cNvPicPr>
            <a:picLocks noRot="1" noChangeAspect="1"/>
          </p:cNvPicPr>
          <p:nvPr>
            <a:videoFile r:link="rId1"/>
          </p:nvPr>
        </p:nvPicPr>
        <p:blipFill>
          <a:blip r:embed="rId4"/>
          <a:stretch>
            <a:fillRect/>
          </a:stretch>
        </p:blipFill>
        <p:spPr>
          <a:xfrm>
            <a:off x="1954406" y="1514203"/>
            <a:ext cx="8283188" cy="4680000"/>
          </a:xfrm>
          <a:prstGeom prst="rect">
            <a:avLst/>
          </a:prstGeom>
        </p:spPr>
      </p:pic>
    </p:spTree>
    <p:extLst>
      <p:ext uri="{BB962C8B-B14F-4D97-AF65-F5344CB8AC3E}">
        <p14:creationId xmlns:p14="http://schemas.microsoft.com/office/powerpoint/2010/main" val="480355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667A0-9A8D-87AA-87D9-784F12C98612}"/>
              </a:ext>
            </a:extLst>
          </p:cNvPr>
          <p:cNvSpPr>
            <a:spLocks noGrp="1"/>
          </p:cNvSpPr>
          <p:nvPr>
            <p:ph type="title"/>
          </p:nvPr>
        </p:nvSpPr>
        <p:spPr/>
        <p:txBody>
          <a:bodyPr/>
          <a:lstStyle/>
          <a:p>
            <a:r>
              <a:rPr lang="en-GB" dirty="0"/>
              <a:t>Patchy or </a:t>
            </a:r>
            <a:r>
              <a:rPr lang="en-GB"/>
              <a:t>Blurry</a:t>
            </a:r>
            <a:r>
              <a:rPr lang="en-GB" dirty="0"/>
              <a:t> Vision </a:t>
            </a:r>
          </a:p>
        </p:txBody>
      </p:sp>
      <p:pic>
        <p:nvPicPr>
          <p:cNvPr id="3" name="Misty Vision Jack VO">
            <a:hlinkClick r:id="" action="ppaction://media"/>
            <a:extLst>
              <a:ext uri="{FF2B5EF4-FFF2-40B4-BE49-F238E27FC236}">
                <a16:creationId xmlns:a16="http://schemas.microsoft.com/office/drawing/2014/main" id="{5F0116F9-477A-61A9-7F50-3F2855EE746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19200" y="1437216"/>
            <a:ext cx="8420100" cy="4734984"/>
          </a:xfrm>
          <a:prstGeom prst="rect">
            <a:avLst/>
          </a:prstGeom>
        </p:spPr>
      </p:pic>
    </p:spTree>
    <p:extLst>
      <p:ext uri="{BB962C8B-B14F-4D97-AF65-F5344CB8AC3E}">
        <p14:creationId xmlns:p14="http://schemas.microsoft.com/office/powerpoint/2010/main" val="21779904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1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FC0C5-414B-E7E7-F45E-7DC26A7D12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F918716-C088-0907-B5D8-52B487E59FBC}"/>
              </a:ext>
            </a:extLst>
          </p:cNvPr>
          <p:cNvSpPr>
            <a:spLocks noGrp="1"/>
          </p:cNvSpPr>
          <p:nvPr>
            <p:ph type="ctrTitle"/>
          </p:nvPr>
        </p:nvSpPr>
        <p:spPr>
          <a:xfrm>
            <a:off x="551384" y="404664"/>
            <a:ext cx="9109012" cy="792088"/>
          </a:xfrm>
        </p:spPr>
        <p:txBody>
          <a:bodyPr>
            <a:normAutofit/>
          </a:bodyPr>
          <a:lstStyle/>
          <a:p>
            <a:r>
              <a:rPr lang="en-GB" sz="4400" dirty="0"/>
              <a:t>Introduction</a:t>
            </a:r>
          </a:p>
        </p:txBody>
      </p:sp>
      <p:sp>
        <p:nvSpPr>
          <p:cNvPr id="2" name="Content Placeholder 2">
            <a:extLst>
              <a:ext uri="{FF2B5EF4-FFF2-40B4-BE49-F238E27FC236}">
                <a16:creationId xmlns:a16="http://schemas.microsoft.com/office/drawing/2014/main" id="{0D9AF048-B389-96D6-87B6-4C613EE931A7}"/>
              </a:ext>
            </a:extLst>
          </p:cNvPr>
          <p:cNvSpPr txBox="1">
            <a:spLocks/>
          </p:cNvSpPr>
          <p:nvPr/>
        </p:nvSpPr>
        <p:spPr>
          <a:xfrm>
            <a:off x="1257962" y="2276872"/>
            <a:ext cx="9676075" cy="302433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sz="2800" dirty="0"/>
          </a:p>
        </p:txBody>
      </p:sp>
      <p:sp>
        <p:nvSpPr>
          <p:cNvPr id="5" name="TextBox 4">
            <a:extLst>
              <a:ext uri="{FF2B5EF4-FFF2-40B4-BE49-F238E27FC236}">
                <a16:creationId xmlns:a16="http://schemas.microsoft.com/office/drawing/2014/main" id="{A862321E-B910-E274-F686-C2A09BDF6029}"/>
              </a:ext>
            </a:extLst>
          </p:cNvPr>
          <p:cNvSpPr txBox="1"/>
          <p:nvPr/>
        </p:nvSpPr>
        <p:spPr>
          <a:xfrm>
            <a:off x="551384" y="1484784"/>
            <a:ext cx="10801200" cy="6278642"/>
          </a:xfrm>
          <a:prstGeom prst="rect">
            <a:avLst/>
          </a:prstGeom>
          <a:noFill/>
        </p:spPr>
        <p:txBody>
          <a:bodyPr wrap="square">
            <a:spAutoFit/>
          </a:bodyPr>
          <a:lstStyle/>
          <a:p>
            <a:r>
              <a:rPr lang="en-GB" sz="2400" dirty="0">
                <a:latin typeface="Arial"/>
                <a:ea typeface="Calibri"/>
                <a:cs typeface="Arial"/>
              </a:rPr>
              <a:t>Thomas Pocklington Trust (TPT) has created these resources to help you feel confident</a:t>
            </a:r>
            <a:r>
              <a:rPr lang="en-GB" sz="2400" dirty="0">
                <a:ea typeface="Calibri"/>
                <a:cs typeface="Arial"/>
              </a:rPr>
              <a:t> supporting blind and partially sighted passengers.</a:t>
            </a:r>
          </a:p>
          <a:p>
            <a:br>
              <a:rPr lang="en-US" sz="2400" dirty="0"/>
            </a:br>
            <a:r>
              <a:rPr lang="en-GB" sz="2400" dirty="0">
                <a:ea typeface="Calibri"/>
                <a:cs typeface="Arial"/>
              </a:rPr>
              <a:t>With support from Guide Dogs, we are bringing this training to more drivers across the UK bus network, so you have the tools to provide safe, inclusive journeys.</a:t>
            </a:r>
          </a:p>
          <a:p>
            <a:endParaRPr lang="en-GB" sz="2400" dirty="0">
              <a:ea typeface="Calibri"/>
              <a:cs typeface="Arial"/>
            </a:endParaRPr>
          </a:p>
          <a:p>
            <a:pPr>
              <a:buNone/>
            </a:pPr>
            <a:r>
              <a:rPr lang="en-GB" sz="2400" dirty="0">
                <a:ea typeface="Calibri"/>
                <a:cs typeface="Arial"/>
              </a:rPr>
              <a:t>Sight Loss Councils, led by blind and partially sighted people with lived experience of sight loss, have produced this presentation. </a:t>
            </a:r>
            <a:endParaRPr lang="en-GB" sz="2400" dirty="0">
              <a:cs typeface="Arial"/>
            </a:endParaRPr>
          </a:p>
          <a:p>
            <a:pPr>
              <a:buNone/>
            </a:pPr>
            <a:endParaRPr lang="en-GB" sz="2400" dirty="0">
              <a:cs typeface="Arial"/>
            </a:endParaRPr>
          </a:p>
          <a:p>
            <a:pPr>
              <a:buNone/>
            </a:pPr>
            <a:r>
              <a:rPr lang="en-GB" sz="2400" dirty="0">
                <a:ea typeface="Calibri"/>
                <a:cs typeface="Arial"/>
              </a:rPr>
              <a:t>Sight Loss Councils are funded by Thomas Pocklington </a:t>
            </a:r>
          </a:p>
          <a:p>
            <a:pPr>
              <a:buNone/>
            </a:pPr>
            <a:r>
              <a:rPr lang="en-GB" sz="2400" dirty="0">
                <a:ea typeface="Calibri"/>
                <a:cs typeface="Arial"/>
              </a:rPr>
              <a:t>Trust. </a:t>
            </a:r>
            <a:r>
              <a:rPr lang="en-US" sz="2400" dirty="0">
                <a:ea typeface="Calibri"/>
                <a:cs typeface="Arial"/>
              </a:rPr>
              <a:t> </a:t>
            </a:r>
            <a:endParaRPr lang="en-GB" sz="2400" dirty="0">
              <a:cs typeface="Arial"/>
            </a:endParaRPr>
          </a:p>
          <a:p>
            <a:endParaRPr lang="en-GB" sz="2400" dirty="0">
              <a:ea typeface="Calibri"/>
              <a:cs typeface="Arial"/>
            </a:endParaRPr>
          </a:p>
          <a:p>
            <a:endParaRPr lang="en-GB" dirty="0">
              <a:ea typeface="Calibri"/>
              <a:cs typeface="Arial"/>
            </a:endParaRPr>
          </a:p>
          <a:p>
            <a:endParaRPr lang="en-GB" dirty="0">
              <a:cs typeface="Arial"/>
            </a:endParaRPr>
          </a:p>
          <a:p>
            <a:endParaRPr lang="en-GB" dirty="0">
              <a:cs typeface="Arial"/>
            </a:endParaRPr>
          </a:p>
          <a:p>
            <a:endParaRPr lang="en-GB" sz="1800" dirty="0">
              <a:latin typeface="Arial"/>
              <a:ea typeface="Calibri"/>
              <a:cs typeface="Arial"/>
            </a:endParaRPr>
          </a:p>
          <a:p>
            <a:r>
              <a:rPr lang="en-GB" sz="1800" dirty="0">
                <a:latin typeface="Arial"/>
                <a:ea typeface="Calibri"/>
                <a:cs typeface="Arial"/>
              </a:rPr>
              <a:t> </a:t>
            </a:r>
            <a:endParaRPr lang="en-GB" dirty="0"/>
          </a:p>
        </p:txBody>
      </p:sp>
      <p:pic>
        <p:nvPicPr>
          <p:cNvPr id="7" name="Picture 6">
            <a:extLst>
              <a:ext uri="{FF2B5EF4-FFF2-40B4-BE49-F238E27FC236}">
                <a16:creationId xmlns:a16="http://schemas.microsoft.com/office/drawing/2014/main" id="{6366C89F-9E7B-5A46-B8CF-074258C6C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5775" y="4976044"/>
            <a:ext cx="2592288" cy="1117252"/>
          </a:xfrm>
          <a:prstGeom prst="rect">
            <a:avLst/>
          </a:prstGeom>
        </p:spPr>
      </p:pic>
    </p:spTree>
    <p:extLst>
      <p:ext uri="{BB962C8B-B14F-4D97-AF65-F5344CB8AC3E}">
        <p14:creationId xmlns:p14="http://schemas.microsoft.com/office/powerpoint/2010/main" val="1228244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667A0-9A8D-87AA-87D9-784F12C98612}"/>
              </a:ext>
            </a:extLst>
          </p:cNvPr>
          <p:cNvSpPr>
            <a:spLocks noGrp="1"/>
          </p:cNvSpPr>
          <p:nvPr>
            <p:ph type="title"/>
          </p:nvPr>
        </p:nvSpPr>
        <p:spPr>
          <a:xfrm>
            <a:off x="767408" y="116632"/>
            <a:ext cx="10515600" cy="1325563"/>
          </a:xfrm>
        </p:spPr>
        <p:txBody>
          <a:bodyPr/>
          <a:lstStyle/>
          <a:p>
            <a:r>
              <a:rPr lang="en-GB" dirty="0"/>
              <a:t>Misty Vision </a:t>
            </a:r>
          </a:p>
        </p:txBody>
      </p:sp>
      <p:pic>
        <p:nvPicPr>
          <p:cNvPr id="3" name="Online Media 2" title="Misty vision">
            <a:hlinkClick r:id="" action="ppaction://media"/>
            <a:extLst>
              <a:ext uri="{FF2B5EF4-FFF2-40B4-BE49-F238E27FC236}">
                <a16:creationId xmlns:a16="http://schemas.microsoft.com/office/drawing/2014/main" id="{F884AAC0-A8D7-8524-E96D-2076FD391FD2}"/>
              </a:ext>
            </a:extLst>
          </p:cNvPr>
          <p:cNvPicPr>
            <a:picLocks noRot="1" noChangeAspect="1"/>
          </p:cNvPicPr>
          <p:nvPr>
            <a:videoFile r:link="rId1"/>
          </p:nvPr>
        </p:nvPicPr>
        <p:blipFill>
          <a:blip r:embed="rId4"/>
          <a:stretch>
            <a:fillRect/>
          </a:stretch>
        </p:blipFill>
        <p:spPr>
          <a:xfrm>
            <a:off x="1883614" y="1556792"/>
            <a:ext cx="8283188" cy="4680000"/>
          </a:xfrm>
          <a:prstGeom prst="rect">
            <a:avLst/>
          </a:prstGeom>
        </p:spPr>
      </p:pic>
    </p:spTree>
    <p:extLst>
      <p:ext uri="{BB962C8B-B14F-4D97-AF65-F5344CB8AC3E}">
        <p14:creationId xmlns:p14="http://schemas.microsoft.com/office/powerpoint/2010/main" val="37606544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3FDEF-7665-E3A8-FDC7-E42D45ACE83C}"/>
              </a:ext>
            </a:extLst>
          </p:cNvPr>
          <p:cNvSpPr>
            <a:spLocks noGrp="1"/>
          </p:cNvSpPr>
          <p:nvPr>
            <p:ph type="title"/>
          </p:nvPr>
        </p:nvSpPr>
        <p:spPr>
          <a:xfrm>
            <a:off x="623392" y="116632"/>
            <a:ext cx="10515600" cy="1325563"/>
          </a:xfrm>
        </p:spPr>
        <p:txBody>
          <a:bodyPr/>
          <a:lstStyle/>
          <a:p>
            <a:r>
              <a:rPr lang="en-GB" dirty="0"/>
              <a:t>Light Perception Only</a:t>
            </a:r>
          </a:p>
        </p:txBody>
      </p:sp>
      <p:pic>
        <p:nvPicPr>
          <p:cNvPr id="3" name="Online Media 2" title="Light perception only">
            <a:hlinkClick r:id="" action="ppaction://media"/>
            <a:extLst>
              <a:ext uri="{FF2B5EF4-FFF2-40B4-BE49-F238E27FC236}">
                <a16:creationId xmlns:a16="http://schemas.microsoft.com/office/drawing/2014/main" id="{F5D95FC7-6960-8D27-5779-C7C047720A35}"/>
              </a:ext>
            </a:extLst>
          </p:cNvPr>
          <p:cNvPicPr>
            <a:picLocks noRot="1" noChangeAspect="1"/>
          </p:cNvPicPr>
          <p:nvPr>
            <a:videoFile r:link="rId1"/>
          </p:nvPr>
        </p:nvPicPr>
        <p:blipFill>
          <a:blip r:embed="rId4"/>
          <a:stretch>
            <a:fillRect/>
          </a:stretch>
        </p:blipFill>
        <p:spPr>
          <a:xfrm>
            <a:off x="1739598" y="1442195"/>
            <a:ext cx="8283188" cy="4680000"/>
          </a:xfrm>
          <a:prstGeom prst="rect">
            <a:avLst/>
          </a:prstGeom>
        </p:spPr>
      </p:pic>
    </p:spTree>
    <p:extLst>
      <p:ext uri="{BB962C8B-B14F-4D97-AF65-F5344CB8AC3E}">
        <p14:creationId xmlns:p14="http://schemas.microsoft.com/office/powerpoint/2010/main" val="205933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3FDEF-7665-E3A8-FDC7-E42D45ACE83C}"/>
              </a:ext>
            </a:extLst>
          </p:cNvPr>
          <p:cNvSpPr>
            <a:spLocks noGrp="1"/>
          </p:cNvSpPr>
          <p:nvPr>
            <p:ph type="title"/>
          </p:nvPr>
        </p:nvSpPr>
        <p:spPr>
          <a:xfrm>
            <a:off x="623392" y="116632"/>
            <a:ext cx="10515600" cy="1325563"/>
          </a:xfrm>
        </p:spPr>
        <p:txBody>
          <a:bodyPr/>
          <a:lstStyle/>
          <a:p>
            <a:r>
              <a:rPr lang="en-GB" dirty="0"/>
              <a:t>Brain Related </a:t>
            </a:r>
            <a:br>
              <a:rPr lang="en-GB" dirty="0"/>
            </a:br>
            <a:r>
              <a:rPr lang="en-GB" dirty="0"/>
              <a:t>Vision Impairments</a:t>
            </a:r>
          </a:p>
        </p:txBody>
      </p:sp>
      <p:pic>
        <p:nvPicPr>
          <p:cNvPr id="4" name="Online Media 3" title="Brain related vision impairment">
            <a:hlinkClick r:id="" action="ppaction://media"/>
            <a:extLst>
              <a:ext uri="{FF2B5EF4-FFF2-40B4-BE49-F238E27FC236}">
                <a16:creationId xmlns:a16="http://schemas.microsoft.com/office/drawing/2014/main" id="{236E3BD2-1FCB-3B3C-1CB9-66DCAA9756B1}"/>
              </a:ext>
            </a:extLst>
          </p:cNvPr>
          <p:cNvPicPr>
            <a:picLocks noRot="1" noChangeAspect="1"/>
          </p:cNvPicPr>
          <p:nvPr>
            <a:videoFile r:link="rId1"/>
          </p:nvPr>
        </p:nvPicPr>
        <p:blipFill>
          <a:blip r:embed="rId4"/>
          <a:stretch>
            <a:fillRect/>
          </a:stretch>
        </p:blipFill>
        <p:spPr>
          <a:xfrm>
            <a:off x="1954406" y="1442195"/>
            <a:ext cx="8283188" cy="4680000"/>
          </a:xfrm>
          <a:prstGeom prst="rect">
            <a:avLst/>
          </a:prstGeom>
        </p:spPr>
      </p:pic>
    </p:spTree>
    <p:extLst>
      <p:ext uri="{BB962C8B-B14F-4D97-AF65-F5344CB8AC3E}">
        <p14:creationId xmlns:p14="http://schemas.microsoft.com/office/powerpoint/2010/main" val="4251579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FE4DE-5A5F-6844-9975-DEDB02FC3F4B}"/>
              </a:ext>
            </a:extLst>
          </p:cNvPr>
          <p:cNvSpPr>
            <a:spLocks noGrp="1"/>
          </p:cNvSpPr>
          <p:nvPr>
            <p:ph type="title"/>
          </p:nvPr>
        </p:nvSpPr>
        <p:spPr>
          <a:xfrm>
            <a:off x="872850" y="215080"/>
            <a:ext cx="10515600" cy="1325563"/>
          </a:xfrm>
        </p:spPr>
        <p:txBody>
          <a:bodyPr/>
          <a:lstStyle/>
          <a:p>
            <a:r>
              <a:rPr lang="en-GB" dirty="0"/>
              <a:t>Language</a:t>
            </a:r>
          </a:p>
        </p:txBody>
      </p:sp>
      <p:sp>
        <p:nvSpPr>
          <p:cNvPr id="3" name="Content Placeholder 2">
            <a:extLst>
              <a:ext uri="{FF2B5EF4-FFF2-40B4-BE49-F238E27FC236}">
                <a16:creationId xmlns:a16="http://schemas.microsoft.com/office/drawing/2014/main" id="{18DEF951-6032-2C8B-AE84-F034BE2BF108}"/>
              </a:ext>
            </a:extLst>
          </p:cNvPr>
          <p:cNvSpPr>
            <a:spLocks noGrp="1"/>
          </p:cNvSpPr>
          <p:nvPr>
            <p:ph idx="1"/>
          </p:nvPr>
        </p:nvSpPr>
        <p:spPr>
          <a:xfrm>
            <a:off x="851168" y="1628800"/>
            <a:ext cx="10515600" cy="4351338"/>
          </a:xfrm>
        </p:spPr>
        <p:txBody>
          <a:bodyPr>
            <a:normAutofit fontScale="85000" lnSpcReduction="20000"/>
          </a:bodyPr>
          <a:lstStyle/>
          <a:p>
            <a:pPr marL="0" indent="0">
              <a:lnSpc>
                <a:spcPct val="120000"/>
              </a:lnSpc>
              <a:spcBef>
                <a:spcPts val="0"/>
              </a:spcBef>
              <a:buNone/>
            </a:pPr>
            <a:r>
              <a:rPr lang="en-GB" dirty="0"/>
              <a:t>People are registered as either severely sight impaired (blind) or sight impaired (partially sighted).</a:t>
            </a:r>
          </a:p>
          <a:p>
            <a:pPr marL="0" indent="0">
              <a:lnSpc>
                <a:spcPct val="120000"/>
              </a:lnSpc>
              <a:spcBef>
                <a:spcPts val="0"/>
              </a:spcBef>
              <a:buNone/>
            </a:pPr>
            <a:endParaRPr lang="en-GB" dirty="0"/>
          </a:p>
          <a:p>
            <a:pPr marL="0" indent="0">
              <a:lnSpc>
                <a:spcPct val="120000"/>
              </a:lnSpc>
              <a:spcBef>
                <a:spcPts val="0"/>
              </a:spcBef>
              <a:buNone/>
            </a:pPr>
            <a:r>
              <a:rPr lang="en-GB" dirty="0"/>
              <a:t>Following a Thomas Pocklington Trust consultation, the preferred term identified was blind and partially sighted people.</a:t>
            </a:r>
          </a:p>
          <a:p>
            <a:pPr marL="0" indent="0">
              <a:lnSpc>
                <a:spcPct val="120000"/>
              </a:lnSpc>
              <a:spcBef>
                <a:spcPts val="0"/>
              </a:spcBef>
              <a:buNone/>
            </a:pPr>
            <a:endParaRPr lang="en-GB" dirty="0"/>
          </a:p>
          <a:p>
            <a:pPr marL="0" indent="0">
              <a:lnSpc>
                <a:spcPct val="120000"/>
              </a:lnSpc>
              <a:spcBef>
                <a:spcPts val="0"/>
              </a:spcBef>
              <a:buNone/>
            </a:pPr>
            <a:r>
              <a:rPr lang="en-GB" dirty="0"/>
              <a:t>Other terminology used includes sight loss, sight impaired, vision impaired and visually impaired.</a:t>
            </a:r>
          </a:p>
          <a:p>
            <a:pPr marL="0" indent="0">
              <a:lnSpc>
                <a:spcPct val="120000"/>
              </a:lnSpc>
              <a:spcBef>
                <a:spcPts val="0"/>
              </a:spcBef>
              <a:buNone/>
            </a:pPr>
            <a:endParaRPr lang="en-GB" dirty="0"/>
          </a:p>
          <a:p>
            <a:pPr marL="0" indent="0">
              <a:lnSpc>
                <a:spcPct val="120000"/>
              </a:lnSpc>
              <a:spcBef>
                <a:spcPts val="0"/>
              </a:spcBef>
              <a:buNone/>
            </a:pPr>
            <a:r>
              <a:rPr lang="en-GB" dirty="0"/>
              <a:t>How people choose to describe themselves in relation to their eye condition is individual and the term they use will depend on their personal preference.</a:t>
            </a:r>
          </a:p>
        </p:txBody>
      </p:sp>
    </p:spTree>
    <p:extLst>
      <p:ext uri="{BB962C8B-B14F-4D97-AF65-F5344CB8AC3E}">
        <p14:creationId xmlns:p14="http://schemas.microsoft.com/office/powerpoint/2010/main" val="1740919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EEB9D-48B1-B047-C674-7308E4A8BDB8}"/>
              </a:ext>
            </a:extLst>
          </p:cNvPr>
          <p:cNvSpPr>
            <a:spLocks noGrp="1"/>
          </p:cNvSpPr>
          <p:nvPr>
            <p:ph type="title"/>
          </p:nvPr>
        </p:nvSpPr>
        <p:spPr>
          <a:xfrm>
            <a:off x="407368" y="116632"/>
            <a:ext cx="6841976" cy="1325563"/>
          </a:xfrm>
        </p:spPr>
        <p:txBody>
          <a:bodyPr/>
          <a:lstStyle/>
          <a:p>
            <a:r>
              <a:rPr lang="en-GB" dirty="0"/>
              <a:t>Communication</a:t>
            </a:r>
          </a:p>
        </p:txBody>
      </p:sp>
      <p:sp>
        <p:nvSpPr>
          <p:cNvPr id="3" name="Content Placeholder 2">
            <a:extLst>
              <a:ext uri="{FF2B5EF4-FFF2-40B4-BE49-F238E27FC236}">
                <a16:creationId xmlns:a16="http://schemas.microsoft.com/office/drawing/2014/main" id="{40966414-D55C-2B6C-0F83-E809E15D19CD}"/>
              </a:ext>
            </a:extLst>
          </p:cNvPr>
          <p:cNvSpPr>
            <a:spLocks noGrp="1"/>
          </p:cNvSpPr>
          <p:nvPr>
            <p:ph idx="1"/>
          </p:nvPr>
        </p:nvSpPr>
        <p:spPr>
          <a:xfrm>
            <a:off x="767408" y="1705084"/>
            <a:ext cx="3455821" cy="3447832"/>
          </a:xfrm>
        </p:spPr>
        <p:txBody>
          <a:bodyPr anchor="t">
            <a:normAutofit/>
          </a:bodyPr>
          <a:lstStyle/>
          <a:p>
            <a:pPr marL="0" indent="0">
              <a:buNone/>
            </a:pPr>
            <a:r>
              <a:rPr lang="en-GB" sz="2400" dirty="0"/>
              <a:t>Amrit,</a:t>
            </a:r>
          </a:p>
          <a:p>
            <a:pPr marL="0" indent="0">
              <a:buNone/>
            </a:pPr>
            <a:r>
              <a:rPr lang="en-GB" sz="2400" dirty="0"/>
              <a:t>North London Sight Loss Council Volunteer </a:t>
            </a:r>
          </a:p>
        </p:txBody>
      </p:sp>
      <p:pic>
        <p:nvPicPr>
          <p:cNvPr id="5" name="Online Media 4" title="Communication">
            <a:hlinkClick r:id="" action="ppaction://media"/>
            <a:extLst>
              <a:ext uri="{FF2B5EF4-FFF2-40B4-BE49-F238E27FC236}">
                <a16:creationId xmlns:a16="http://schemas.microsoft.com/office/drawing/2014/main" id="{774E8E1D-046A-8B1A-7BEF-D037B3F9634F}"/>
              </a:ext>
            </a:extLst>
          </p:cNvPr>
          <p:cNvPicPr>
            <a:picLocks noRot="1" noChangeAspect="1"/>
          </p:cNvPicPr>
          <p:nvPr>
            <a:videoFile r:link="rId1"/>
          </p:nvPr>
        </p:nvPicPr>
        <p:blipFill>
          <a:blip r:embed="rId4"/>
          <a:stretch>
            <a:fillRect/>
          </a:stretch>
        </p:blipFill>
        <p:spPr>
          <a:xfrm>
            <a:off x="4195794" y="1705084"/>
            <a:ext cx="7646021" cy="4320000"/>
          </a:xfrm>
          <a:prstGeom prst="rect">
            <a:avLst/>
          </a:prstGeom>
        </p:spPr>
      </p:pic>
    </p:spTree>
    <p:extLst>
      <p:ext uri="{BB962C8B-B14F-4D97-AF65-F5344CB8AC3E}">
        <p14:creationId xmlns:p14="http://schemas.microsoft.com/office/powerpoint/2010/main" val="2639199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A741A5C-F73D-5944-2B4F-76CD41EDEA68}"/>
              </a:ext>
            </a:extLst>
          </p:cNvPr>
          <p:cNvSpPr>
            <a:spLocks noGrp="1"/>
          </p:cNvSpPr>
          <p:nvPr>
            <p:ph type="title"/>
          </p:nvPr>
        </p:nvSpPr>
        <p:spPr>
          <a:xfrm>
            <a:off x="335360" y="188640"/>
            <a:ext cx="10515600" cy="1325563"/>
          </a:xfrm>
        </p:spPr>
        <p:txBody>
          <a:bodyPr/>
          <a:lstStyle/>
          <a:p>
            <a:r>
              <a:rPr lang="en-GB" dirty="0"/>
              <a:t>Sight guiding</a:t>
            </a:r>
          </a:p>
        </p:txBody>
      </p:sp>
      <p:sp>
        <p:nvSpPr>
          <p:cNvPr id="11" name="Content Placeholder 2">
            <a:extLst>
              <a:ext uri="{FF2B5EF4-FFF2-40B4-BE49-F238E27FC236}">
                <a16:creationId xmlns:a16="http://schemas.microsoft.com/office/drawing/2014/main" id="{06806D70-52FF-8163-3F45-1B858BF7C5FB}"/>
              </a:ext>
            </a:extLst>
          </p:cNvPr>
          <p:cNvSpPr>
            <a:spLocks noGrp="1"/>
          </p:cNvSpPr>
          <p:nvPr>
            <p:ph idx="1"/>
          </p:nvPr>
        </p:nvSpPr>
        <p:spPr>
          <a:xfrm>
            <a:off x="338898" y="1506212"/>
            <a:ext cx="3672408" cy="4676244"/>
          </a:xfrm>
        </p:spPr>
        <p:txBody>
          <a:bodyPr anchor="t">
            <a:normAutofit fontScale="25000" lnSpcReduction="20000"/>
          </a:bodyPr>
          <a:lstStyle/>
          <a:p>
            <a:pPr marL="0" indent="0">
              <a:lnSpc>
                <a:spcPct val="120000"/>
              </a:lnSpc>
              <a:spcBef>
                <a:spcPts val="0"/>
              </a:spcBef>
              <a:buNone/>
            </a:pPr>
            <a:r>
              <a:rPr lang="en-GB" sz="8800" dirty="0"/>
              <a:t>There may be occasions where you need to guide a blind or partially sighted person, perhaps to support someone with crossing a road or with finding a seat on the bus.</a:t>
            </a:r>
          </a:p>
          <a:p>
            <a:pPr marL="0" indent="0">
              <a:lnSpc>
                <a:spcPct val="120000"/>
              </a:lnSpc>
              <a:spcBef>
                <a:spcPts val="0"/>
              </a:spcBef>
              <a:buNone/>
            </a:pPr>
            <a:endParaRPr lang="en-GB" sz="8800" dirty="0"/>
          </a:p>
          <a:p>
            <a:pPr marL="0" indent="0">
              <a:lnSpc>
                <a:spcPct val="120000"/>
              </a:lnSpc>
              <a:spcBef>
                <a:spcPts val="0"/>
              </a:spcBef>
              <a:buNone/>
            </a:pPr>
            <a:r>
              <a:rPr lang="en-GB" sz="8800" dirty="0"/>
              <a:t>There is a correct technique for guiding a blind or partially sighted person. The following video demonstrates this technique.</a:t>
            </a:r>
          </a:p>
          <a:p>
            <a:pPr marL="0" indent="0">
              <a:buNone/>
            </a:pPr>
            <a:endParaRPr lang="en-GB" sz="1700" dirty="0"/>
          </a:p>
          <a:p>
            <a:pPr marL="0" indent="0">
              <a:buNone/>
            </a:pPr>
            <a:endParaRPr lang="en-GB" sz="1700" dirty="0"/>
          </a:p>
        </p:txBody>
      </p:sp>
      <p:pic>
        <p:nvPicPr>
          <p:cNvPr id="12" name="Online Media 4" title="Sight guiding">
            <a:hlinkClick r:id="" action="ppaction://media"/>
            <a:extLst>
              <a:ext uri="{FF2B5EF4-FFF2-40B4-BE49-F238E27FC236}">
                <a16:creationId xmlns:a16="http://schemas.microsoft.com/office/drawing/2014/main" id="{AF227639-DE89-51E7-A9E2-D2E4295BEAB2}"/>
              </a:ext>
            </a:extLst>
          </p:cNvPr>
          <p:cNvPicPr>
            <a:picLocks noRot="1" noChangeAspect="1"/>
          </p:cNvPicPr>
          <p:nvPr>
            <a:videoFile r:link="rId1"/>
          </p:nvPr>
        </p:nvPicPr>
        <p:blipFill>
          <a:blip r:embed="rId4"/>
          <a:stretch>
            <a:fillRect/>
          </a:stretch>
        </p:blipFill>
        <p:spPr>
          <a:xfrm>
            <a:off x="4210618" y="1772816"/>
            <a:ext cx="7646022" cy="4320000"/>
          </a:xfrm>
          <a:prstGeom prst="rect">
            <a:avLst/>
          </a:prstGeom>
        </p:spPr>
      </p:pic>
    </p:spTree>
    <p:extLst>
      <p:ext uri="{BB962C8B-B14F-4D97-AF65-F5344CB8AC3E}">
        <p14:creationId xmlns:p14="http://schemas.microsoft.com/office/powerpoint/2010/main" val="10475015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2"/>
                                        </p:tgtEl>
                                      </p:cBhvr>
                                    </p:cmd>
                                  </p:childTnLst>
                                </p:cTn>
                              </p:par>
                            </p:childTnLst>
                          </p:cTn>
                        </p:par>
                      </p:childTnLst>
                    </p:cTn>
                  </p:par>
                </p:childTnLst>
              </p:cTn>
              <p:nextCondLst>
                <p:cond evt="onClick" delay="0">
                  <p:tgtEl>
                    <p:spTgt spid="12"/>
                  </p:tgtEl>
                </p:cond>
              </p:nextCondLst>
            </p:seq>
            <p:video>
              <p:cMediaNode vol="80000">
                <p:cTn id="12" fill="hold" display="0">
                  <p:stCondLst>
                    <p:cond delay="indefinite"/>
                  </p:stCondLst>
                </p:cTn>
                <p:tgtEl>
                  <p:spTgt spid="1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5931C-E648-6C2E-F8A0-0F1C1BEE9119}"/>
              </a:ext>
            </a:extLst>
          </p:cNvPr>
          <p:cNvSpPr>
            <a:spLocks noGrp="1"/>
          </p:cNvSpPr>
          <p:nvPr>
            <p:ph type="title"/>
          </p:nvPr>
        </p:nvSpPr>
        <p:spPr>
          <a:xfrm>
            <a:off x="838200" y="154824"/>
            <a:ext cx="10515600" cy="1325563"/>
          </a:xfrm>
        </p:spPr>
        <p:txBody>
          <a:bodyPr/>
          <a:lstStyle/>
          <a:p>
            <a:r>
              <a:rPr lang="en-GB" dirty="0"/>
              <a:t>See and Stop</a:t>
            </a:r>
          </a:p>
        </p:txBody>
      </p:sp>
      <p:pic>
        <p:nvPicPr>
          <p:cNvPr id="7" name="Graphic 6" descr="Question mark icon">
            <a:extLst>
              <a:ext uri="{FF2B5EF4-FFF2-40B4-BE49-F238E27FC236}">
                <a16:creationId xmlns:a16="http://schemas.microsoft.com/office/drawing/2014/main" id="{04E34573-86D6-A6DA-C42F-0A349F8F6F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928" y="1509920"/>
            <a:ext cx="540000" cy="540000"/>
          </a:xfrm>
          <a:prstGeom prst="rect">
            <a:avLst/>
          </a:prstGeom>
        </p:spPr>
      </p:pic>
      <p:sp>
        <p:nvSpPr>
          <p:cNvPr id="3" name="Content Placeholder 2">
            <a:extLst>
              <a:ext uri="{FF2B5EF4-FFF2-40B4-BE49-F238E27FC236}">
                <a16:creationId xmlns:a16="http://schemas.microsoft.com/office/drawing/2014/main" id="{50E74751-261F-1BCE-543D-C99AED73F458}"/>
              </a:ext>
            </a:extLst>
          </p:cNvPr>
          <p:cNvSpPr>
            <a:spLocks noGrp="1"/>
          </p:cNvSpPr>
          <p:nvPr>
            <p:ph idx="1"/>
          </p:nvPr>
        </p:nvSpPr>
        <p:spPr>
          <a:xfrm>
            <a:off x="856928" y="1509920"/>
            <a:ext cx="10515600" cy="901535"/>
          </a:xfrm>
        </p:spPr>
        <p:txBody>
          <a:bodyPr>
            <a:normAutofit/>
          </a:bodyPr>
          <a:lstStyle/>
          <a:p>
            <a:pPr marL="0" indent="0">
              <a:buNone/>
            </a:pPr>
            <a:r>
              <a:rPr lang="en-GB" dirty="0"/>
              <a:t>Why is it important to stop the bus if you see someone who is blind or partially sighted waiting at the bus stop?</a:t>
            </a:r>
          </a:p>
          <a:p>
            <a:pPr marL="0" indent="0">
              <a:buNone/>
            </a:pPr>
            <a:endParaRPr lang="en-GB" dirty="0"/>
          </a:p>
        </p:txBody>
      </p:sp>
      <p:pic>
        <p:nvPicPr>
          <p:cNvPr id="9" name="Graphic 8" descr="Tick icon">
            <a:extLst>
              <a:ext uri="{FF2B5EF4-FFF2-40B4-BE49-F238E27FC236}">
                <a16:creationId xmlns:a16="http://schemas.microsoft.com/office/drawing/2014/main" id="{09CD10CF-3D4E-A308-6A9C-09DF9E96BDC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8200" y="2698700"/>
            <a:ext cx="540000" cy="540000"/>
          </a:xfrm>
          <a:prstGeom prst="rect">
            <a:avLst/>
          </a:prstGeom>
        </p:spPr>
      </p:pic>
      <p:sp>
        <p:nvSpPr>
          <p:cNvPr id="4" name="Content Placeholder 2">
            <a:extLst>
              <a:ext uri="{FF2B5EF4-FFF2-40B4-BE49-F238E27FC236}">
                <a16:creationId xmlns:a16="http://schemas.microsoft.com/office/drawing/2014/main" id="{B3A30165-F0CE-526D-CCB1-CD0B18184A6E}"/>
              </a:ext>
            </a:extLst>
          </p:cNvPr>
          <p:cNvSpPr txBox="1">
            <a:spLocks/>
          </p:cNvSpPr>
          <p:nvPr/>
        </p:nvSpPr>
        <p:spPr>
          <a:xfrm>
            <a:off x="856928" y="2602342"/>
            <a:ext cx="10515600" cy="3418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dirty="0"/>
              <a:t>Blind and partially sighted people are unlikely to see a bus approaching which makes it difficult, sometimes impossible, to know when to put their hand out to indicate that they want the bus to stop.</a:t>
            </a:r>
          </a:p>
          <a:p>
            <a:pPr marL="0" indent="0">
              <a:spcBef>
                <a:spcPts val="0"/>
              </a:spcBef>
              <a:buFont typeface="Arial" panose="020B0604020202020204" pitchFamily="34" charset="0"/>
              <a:buNone/>
            </a:pPr>
            <a:endParaRPr lang="en-GB" sz="2200" dirty="0"/>
          </a:p>
          <a:p>
            <a:pPr marL="0" indent="0">
              <a:spcBef>
                <a:spcPts val="0"/>
              </a:spcBef>
              <a:buFont typeface="Arial" panose="020B0604020202020204" pitchFamily="34" charset="0"/>
              <a:buNone/>
            </a:pPr>
            <a:r>
              <a:rPr lang="en-GB" sz="2200" dirty="0"/>
              <a:t>Stopping the bus without someone needing to wave or put their hand out means that blind and partially sighted people are more relaxed when waiting for a bus. When you can’t see or have little vision, it can be very stressful not knowing whether the bus will stop. Just like other people, missing a bus could mean that they’re late for work, an appointment or prevent them from getting on with their day. In some cases, there might not be another bus for an hour or longer, so it could really spoil their day. </a:t>
            </a:r>
          </a:p>
          <a:p>
            <a:pPr marL="0" indent="0">
              <a:buFont typeface="Arial" panose="020B0604020202020204" pitchFamily="34" charset="0"/>
              <a:buNone/>
            </a:pPr>
            <a:endParaRPr lang="en-GB" sz="2000" dirty="0"/>
          </a:p>
        </p:txBody>
      </p:sp>
    </p:spTree>
    <p:extLst>
      <p:ext uri="{BB962C8B-B14F-4D97-AF65-F5344CB8AC3E}">
        <p14:creationId xmlns:p14="http://schemas.microsoft.com/office/powerpoint/2010/main" val="40323089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76155-E8AD-892E-CA5E-9C8E2DBA8402}"/>
              </a:ext>
            </a:extLst>
          </p:cNvPr>
          <p:cNvSpPr>
            <a:spLocks noGrp="1"/>
          </p:cNvSpPr>
          <p:nvPr>
            <p:ph type="title"/>
          </p:nvPr>
        </p:nvSpPr>
        <p:spPr>
          <a:xfrm>
            <a:off x="838200" y="173931"/>
            <a:ext cx="10515600" cy="1325563"/>
          </a:xfrm>
        </p:spPr>
        <p:txBody>
          <a:bodyPr/>
          <a:lstStyle/>
          <a:p>
            <a:r>
              <a:rPr lang="en-GB" dirty="0"/>
              <a:t>Speak and Support</a:t>
            </a:r>
          </a:p>
        </p:txBody>
      </p:sp>
      <p:pic>
        <p:nvPicPr>
          <p:cNvPr id="5" name="Graphic 4" descr="Question mark icon">
            <a:extLst>
              <a:ext uri="{FF2B5EF4-FFF2-40B4-BE49-F238E27FC236}">
                <a16:creationId xmlns:a16="http://schemas.microsoft.com/office/drawing/2014/main" id="{6644941F-83F2-82E4-E5F0-EF9C4186C5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766" y="1605901"/>
            <a:ext cx="540000" cy="540000"/>
          </a:xfrm>
          <a:prstGeom prst="rect">
            <a:avLst/>
          </a:prstGeom>
        </p:spPr>
      </p:pic>
      <p:sp>
        <p:nvSpPr>
          <p:cNvPr id="3" name="Content Placeholder 2">
            <a:extLst>
              <a:ext uri="{FF2B5EF4-FFF2-40B4-BE49-F238E27FC236}">
                <a16:creationId xmlns:a16="http://schemas.microsoft.com/office/drawing/2014/main" id="{E849A773-A69A-B43D-3009-3B0B9619B7F5}"/>
              </a:ext>
            </a:extLst>
          </p:cNvPr>
          <p:cNvSpPr>
            <a:spLocks noGrp="1"/>
          </p:cNvSpPr>
          <p:nvPr>
            <p:ph idx="1"/>
          </p:nvPr>
        </p:nvSpPr>
        <p:spPr>
          <a:xfrm>
            <a:off x="849766" y="1668761"/>
            <a:ext cx="10515600" cy="720079"/>
          </a:xfrm>
        </p:spPr>
        <p:txBody>
          <a:bodyPr>
            <a:noAutofit/>
          </a:bodyPr>
          <a:lstStyle/>
          <a:p>
            <a:pPr marL="0" indent="0">
              <a:buNone/>
            </a:pPr>
            <a:r>
              <a:rPr lang="en-GB" dirty="0"/>
              <a:t>Why is it important to speak clearly and support a blind or partially sighted passenger?</a:t>
            </a:r>
          </a:p>
        </p:txBody>
      </p:sp>
      <p:pic>
        <p:nvPicPr>
          <p:cNvPr id="6" name="Graphic 5" descr="Tick icon">
            <a:extLst>
              <a:ext uri="{FF2B5EF4-FFF2-40B4-BE49-F238E27FC236}">
                <a16:creationId xmlns:a16="http://schemas.microsoft.com/office/drawing/2014/main" id="{C7BDE6B4-BEE9-4711-3098-2A5E176EF42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3000" y="2724324"/>
            <a:ext cx="540000" cy="540000"/>
          </a:xfrm>
          <a:prstGeom prst="rect">
            <a:avLst/>
          </a:prstGeom>
        </p:spPr>
      </p:pic>
      <p:sp>
        <p:nvSpPr>
          <p:cNvPr id="4" name="Content Placeholder 2">
            <a:extLst>
              <a:ext uri="{FF2B5EF4-FFF2-40B4-BE49-F238E27FC236}">
                <a16:creationId xmlns:a16="http://schemas.microsoft.com/office/drawing/2014/main" id="{735DA1A4-77E0-FED8-5C76-9907FB5B91DF}"/>
              </a:ext>
            </a:extLst>
          </p:cNvPr>
          <p:cNvSpPr txBox="1">
            <a:spLocks/>
          </p:cNvSpPr>
          <p:nvPr/>
        </p:nvSpPr>
        <p:spPr>
          <a:xfrm>
            <a:off x="863000" y="2852936"/>
            <a:ext cx="10515600" cy="316835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t>Blind and partially sighted people usually rely more heavily on audible cues and descriptions. Buses can be busy and noisy which often makes it harder to hear. Some passengers may also have a hearing impairment so speaking clearly is essential to ensure they understand you. </a:t>
            </a:r>
          </a:p>
          <a:p>
            <a:pPr marL="0" indent="0">
              <a:spcBef>
                <a:spcPts val="0"/>
              </a:spcBef>
              <a:buNone/>
            </a:pPr>
            <a:endParaRPr lang="en-GB" sz="2200" dirty="0"/>
          </a:p>
          <a:p>
            <a:pPr marL="0" indent="0">
              <a:spcBef>
                <a:spcPts val="0"/>
              </a:spcBef>
              <a:buNone/>
            </a:pPr>
            <a:r>
              <a:rPr lang="en-GB" sz="2200" dirty="0"/>
              <a:t>Taking the bus when you have a vision impairment is much harder and can be frightening, disorientating and stressful. Many blind and partially sighted people feel anxious about travelling and the challenges they could face on a journey. Offering the right support can make a huge difference and allow a blind or partially sighted person to feel safe, confident and travel independently. </a:t>
            </a:r>
          </a:p>
        </p:txBody>
      </p:sp>
    </p:spTree>
    <p:extLst>
      <p:ext uri="{BB962C8B-B14F-4D97-AF65-F5344CB8AC3E}">
        <p14:creationId xmlns:p14="http://schemas.microsoft.com/office/powerpoint/2010/main" val="3320881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EEB9D-48B1-B047-C674-7308E4A8BDB8}"/>
              </a:ext>
            </a:extLst>
          </p:cNvPr>
          <p:cNvSpPr>
            <a:spLocks noGrp="1"/>
          </p:cNvSpPr>
          <p:nvPr>
            <p:ph type="title"/>
          </p:nvPr>
        </p:nvSpPr>
        <p:spPr>
          <a:xfrm>
            <a:off x="407368" y="116632"/>
            <a:ext cx="6841976" cy="1325563"/>
          </a:xfrm>
        </p:spPr>
        <p:txBody>
          <a:bodyPr/>
          <a:lstStyle/>
          <a:p>
            <a:r>
              <a:rPr lang="en-GB" dirty="0"/>
              <a:t>Helping Blind and Partially Sighted Passengers</a:t>
            </a:r>
          </a:p>
        </p:txBody>
      </p:sp>
      <p:pic>
        <p:nvPicPr>
          <p:cNvPr id="4" name="Online Media 3" title="Helping blind and partially sighted passengers">
            <a:hlinkClick r:id="" action="ppaction://media"/>
            <a:extLst>
              <a:ext uri="{FF2B5EF4-FFF2-40B4-BE49-F238E27FC236}">
                <a16:creationId xmlns:a16="http://schemas.microsoft.com/office/drawing/2014/main" id="{EB0F26C2-115E-C4AA-62E8-3706B90C85A7}"/>
              </a:ext>
            </a:extLst>
          </p:cNvPr>
          <p:cNvPicPr>
            <a:picLocks noRot="1" noChangeAspect="1"/>
          </p:cNvPicPr>
          <p:nvPr>
            <a:videoFile r:link="rId1"/>
          </p:nvPr>
        </p:nvPicPr>
        <p:blipFill>
          <a:blip r:embed="rId4"/>
          <a:stretch>
            <a:fillRect/>
          </a:stretch>
        </p:blipFill>
        <p:spPr>
          <a:xfrm>
            <a:off x="2272991" y="1844824"/>
            <a:ext cx="7646018" cy="4320000"/>
          </a:xfrm>
          <a:prstGeom prst="rect">
            <a:avLst/>
          </a:prstGeom>
        </p:spPr>
      </p:pic>
    </p:spTree>
    <p:extLst>
      <p:ext uri="{BB962C8B-B14F-4D97-AF65-F5344CB8AC3E}">
        <p14:creationId xmlns:p14="http://schemas.microsoft.com/office/powerpoint/2010/main" val="2985320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A3DCF-48BA-2F52-86EF-36C2457C1837}"/>
              </a:ext>
            </a:extLst>
          </p:cNvPr>
          <p:cNvSpPr>
            <a:spLocks noGrp="1"/>
          </p:cNvSpPr>
          <p:nvPr>
            <p:ph type="title"/>
          </p:nvPr>
        </p:nvSpPr>
        <p:spPr>
          <a:xfrm>
            <a:off x="838200" y="116632"/>
            <a:ext cx="10515600" cy="1325563"/>
          </a:xfrm>
        </p:spPr>
        <p:txBody>
          <a:bodyPr/>
          <a:lstStyle/>
          <a:p>
            <a:r>
              <a:rPr lang="en-GB" dirty="0"/>
              <a:t>Information</a:t>
            </a:r>
          </a:p>
        </p:txBody>
      </p:sp>
      <p:sp>
        <p:nvSpPr>
          <p:cNvPr id="3" name="Content Placeholder 2">
            <a:extLst>
              <a:ext uri="{FF2B5EF4-FFF2-40B4-BE49-F238E27FC236}">
                <a16:creationId xmlns:a16="http://schemas.microsoft.com/office/drawing/2014/main" id="{A8EAD2D8-BD3B-0A3F-2C1D-90360EB8EDB0}"/>
              </a:ext>
            </a:extLst>
          </p:cNvPr>
          <p:cNvSpPr>
            <a:spLocks noGrp="1"/>
          </p:cNvSpPr>
          <p:nvPr>
            <p:ph idx="1"/>
          </p:nvPr>
        </p:nvSpPr>
        <p:spPr>
          <a:xfrm>
            <a:off x="856948" y="1628800"/>
            <a:ext cx="10515600" cy="4351338"/>
          </a:xfrm>
        </p:spPr>
        <p:txBody>
          <a:bodyPr>
            <a:noAutofit/>
          </a:bodyPr>
          <a:lstStyle/>
          <a:p>
            <a:pPr marL="0" indent="0">
              <a:spcBef>
                <a:spcPts val="0"/>
              </a:spcBef>
              <a:buNone/>
            </a:pPr>
            <a:r>
              <a:rPr lang="en-GB" sz="2200" dirty="0"/>
              <a:t>Sources of further information:</a:t>
            </a:r>
          </a:p>
          <a:p>
            <a:pPr marL="0" indent="0">
              <a:spcBef>
                <a:spcPts val="0"/>
              </a:spcBef>
              <a:buNone/>
            </a:pPr>
            <a:endParaRPr lang="en-GB" sz="2200" dirty="0"/>
          </a:p>
          <a:p>
            <a:pPr marL="0" indent="0">
              <a:spcBef>
                <a:spcPts val="0"/>
              </a:spcBef>
              <a:buNone/>
            </a:pPr>
            <a:r>
              <a:rPr lang="en-GB" sz="2200" dirty="0"/>
              <a:t>Thomas Pocklington Trust: </a:t>
            </a:r>
            <a:r>
              <a:rPr lang="en-GB" sz="2200" dirty="0">
                <a:hlinkClick r:id="rId3"/>
              </a:rPr>
              <a:t>www.pocklington.org.uk/</a:t>
            </a:r>
            <a:endParaRPr lang="en-GB" sz="2200" dirty="0"/>
          </a:p>
          <a:p>
            <a:pPr marL="0" indent="0">
              <a:buNone/>
            </a:pPr>
            <a:r>
              <a:rPr lang="en-GB" sz="2200" dirty="0"/>
              <a:t>Sight Loss Councils: </a:t>
            </a:r>
            <a:r>
              <a:rPr lang="en-GB" sz="2200" dirty="0">
                <a:hlinkClick r:id="rId4"/>
              </a:rPr>
              <a:t>www.sightlosscouncils.org.uk/</a:t>
            </a:r>
            <a:r>
              <a:rPr lang="en-GB" sz="2200" dirty="0"/>
              <a:t> </a:t>
            </a:r>
          </a:p>
          <a:p>
            <a:pPr marL="0" indent="0">
              <a:spcBef>
                <a:spcPts val="0"/>
              </a:spcBef>
              <a:buNone/>
            </a:pPr>
            <a:endParaRPr lang="en-GB" sz="2200" dirty="0"/>
          </a:p>
          <a:p>
            <a:pPr marL="0" indent="0">
              <a:spcBef>
                <a:spcPts val="0"/>
              </a:spcBef>
              <a:buNone/>
            </a:pPr>
            <a:r>
              <a:rPr lang="en-GB" sz="2200" dirty="0">
                <a:effectLst/>
                <a:latin typeface="Arial" panose="020B0604020202020204" pitchFamily="34" charset="0"/>
                <a:ea typeface="Aptos" panose="020B0004020202020204" pitchFamily="34" charset="0"/>
                <a:cs typeface="Times New Roman" panose="02020603050405020304" pitchFamily="18" charset="0"/>
              </a:rPr>
              <a:t>Sight Loss Councils, funded by Thomas Pocklington Trust, are regional groups led by blind and partially sighted people. Together, they work with organisations to ensure what they do is accessible and inclusive.</a:t>
            </a:r>
          </a:p>
          <a:p>
            <a:pPr marL="0" indent="0">
              <a:spcBef>
                <a:spcPts val="0"/>
              </a:spcBef>
              <a:buNone/>
            </a:pPr>
            <a:endParaRPr lang="en-GB" sz="2200" dirty="0">
              <a:effectLst/>
              <a:latin typeface="Arial" panose="020B0604020202020204" pitchFamily="34" charset="0"/>
              <a:ea typeface="Aptos" panose="020B0004020202020204" pitchFamily="34" charset="0"/>
              <a:cs typeface="Times New Roman" panose="02020603050405020304" pitchFamily="18" charset="0"/>
            </a:endParaRPr>
          </a:p>
          <a:p>
            <a:pPr marL="0" indent="0">
              <a:spcBef>
                <a:spcPts val="0"/>
              </a:spcBef>
              <a:buNone/>
            </a:pPr>
            <a:r>
              <a:rPr lang="en-GB" sz="2200" dirty="0"/>
              <a:t>Thomas Pocklington Trust is a national sight loss charity. We offer support across our key priority areas: education, employment, health, and inclusive communities. Our work is deeply rooted in the blind and partially sighted community, prioritising their voices and lived experiences, fostering authenticity, and positioning us as leaders of positive change. </a:t>
            </a:r>
          </a:p>
          <a:p>
            <a:pPr marL="0" indent="0">
              <a:buNone/>
            </a:pPr>
            <a:endParaRPr lang="en-GB" sz="2200" dirty="0"/>
          </a:p>
        </p:txBody>
      </p:sp>
    </p:spTree>
    <p:extLst>
      <p:ext uri="{BB962C8B-B14F-4D97-AF65-F5344CB8AC3E}">
        <p14:creationId xmlns:p14="http://schemas.microsoft.com/office/powerpoint/2010/main" val="4674018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020FB1-A690-C177-55A2-8403AE7F0265}"/>
              </a:ext>
            </a:extLst>
          </p:cNvPr>
          <p:cNvSpPr>
            <a:spLocks noGrp="1"/>
          </p:cNvSpPr>
          <p:nvPr>
            <p:ph type="ctrTitle"/>
          </p:nvPr>
        </p:nvSpPr>
        <p:spPr>
          <a:xfrm>
            <a:off x="335360" y="404664"/>
            <a:ext cx="9109012" cy="1368152"/>
          </a:xfrm>
        </p:spPr>
        <p:txBody>
          <a:bodyPr>
            <a:normAutofit/>
          </a:bodyPr>
          <a:lstStyle/>
          <a:p>
            <a:r>
              <a:rPr lang="en-GB" sz="4400" dirty="0"/>
              <a:t>Accessible Bus Travel for </a:t>
            </a:r>
            <a:br>
              <a:rPr lang="en-GB" sz="4400" dirty="0"/>
            </a:br>
            <a:r>
              <a:rPr lang="en-GB" sz="4400" dirty="0"/>
              <a:t>Blind and Partially Sighted People </a:t>
            </a:r>
          </a:p>
        </p:txBody>
      </p:sp>
      <p:sp>
        <p:nvSpPr>
          <p:cNvPr id="2" name="Content Placeholder 2">
            <a:extLst>
              <a:ext uri="{FF2B5EF4-FFF2-40B4-BE49-F238E27FC236}">
                <a16:creationId xmlns:a16="http://schemas.microsoft.com/office/drawing/2014/main" id="{C410A615-368D-C432-6043-866B549A51F0}"/>
              </a:ext>
            </a:extLst>
          </p:cNvPr>
          <p:cNvSpPr txBox="1">
            <a:spLocks/>
          </p:cNvSpPr>
          <p:nvPr/>
        </p:nvSpPr>
        <p:spPr>
          <a:xfrm>
            <a:off x="1316468" y="2636912"/>
            <a:ext cx="9676075" cy="302433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GB" sz="2800" dirty="0"/>
              <a:t>“I have to forward plan my journey, sometimes the apps don’t work, or the website to check a timetable isn't accessible. I wait at the bus stop hoping that the bus is going to stop for me. I worry that the driver won’t announce a stop when I’ve arrived at my destination, and I clock watch all day with the same anxieties for my journey home.”</a:t>
            </a:r>
          </a:p>
          <a:p>
            <a:pPr>
              <a:lnSpc>
                <a:spcPct val="100000"/>
              </a:lnSpc>
              <a:spcBef>
                <a:spcPts val="0"/>
              </a:spcBef>
            </a:pPr>
            <a:r>
              <a:rPr lang="en-GB" sz="2800" dirty="0"/>
              <a:t>(Iris, East Sussex Sight Loss Council Volunteer)</a:t>
            </a:r>
          </a:p>
          <a:p>
            <a:endParaRPr lang="en-GB" sz="2800" dirty="0"/>
          </a:p>
        </p:txBody>
      </p:sp>
    </p:spTree>
    <p:extLst>
      <p:ext uri="{BB962C8B-B14F-4D97-AF65-F5344CB8AC3E}">
        <p14:creationId xmlns:p14="http://schemas.microsoft.com/office/powerpoint/2010/main" val="37062571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EB05-BEFA-DF1B-19E0-16DA6FA0F9A3}"/>
              </a:ext>
            </a:extLst>
          </p:cNvPr>
          <p:cNvSpPr>
            <a:spLocks noGrp="1"/>
          </p:cNvSpPr>
          <p:nvPr>
            <p:ph type="title"/>
          </p:nvPr>
        </p:nvSpPr>
        <p:spPr>
          <a:xfrm>
            <a:off x="838200" y="365125"/>
            <a:ext cx="5041776" cy="1325563"/>
          </a:xfrm>
        </p:spPr>
        <p:txBody>
          <a:bodyPr/>
          <a:lstStyle/>
          <a:p>
            <a:r>
              <a:rPr lang="en-GB" dirty="0"/>
              <a:t>See and Stop, Speak and Support</a:t>
            </a:r>
          </a:p>
        </p:txBody>
      </p:sp>
      <p:pic>
        <p:nvPicPr>
          <p:cNvPr id="7" name="Picture 6" descr="Icon of a bus. On the side of the bus, resembling a poster are the words 'See and Stop, Speak and Support'.">
            <a:extLst>
              <a:ext uri="{FF2B5EF4-FFF2-40B4-BE49-F238E27FC236}">
                <a16:creationId xmlns:a16="http://schemas.microsoft.com/office/drawing/2014/main" id="{7EBD083D-E84D-BBDF-909E-FB69417CD76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200" y="2348880"/>
            <a:ext cx="5833864" cy="3671928"/>
          </a:xfrm>
          <a:prstGeom prst="rect">
            <a:avLst/>
          </a:prstGeom>
        </p:spPr>
      </p:pic>
      <p:pic>
        <p:nvPicPr>
          <p:cNvPr id="1026" name="Picture 1">
            <a:extLst>
              <a:ext uri="{FF2B5EF4-FFF2-40B4-BE49-F238E27FC236}">
                <a16:creationId xmlns:a16="http://schemas.microsoft.com/office/drawing/2014/main" id="{08CC228C-2D48-C022-FC19-B1C378041A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2224" y="2420888"/>
            <a:ext cx="2282713" cy="22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4AAAEC0-60DF-E9E8-ECC7-F6DC6D452327}"/>
              </a:ext>
            </a:extLst>
          </p:cNvPr>
          <p:cNvSpPr txBox="1"/>
          <p:nvPr/>
        </p:nvSpPr>
        <p:spPr>
          <a:xfrm>
            <a:off x="7464152" y="4869160"/>
            <a:ext cx="3816424" cy="1200329"/>
          </a:xfrm>
          <a:prstGeom prst="rect">
            <a:avLst/>
          </a:prstGeom>
          <a:noFill/>
        </p:spPr>
        <p:txBody>
          <a:bodyPr wrap="square" rtlCol="0">
            <a:spAutoFit/>
          </a:bodyPr>
          <a:lstStyle/>
          <a:p>
            <a:r>
              <a:rPr lang="en-GB" dirty="0"/>
              <a:t>Thank you for participating, please take the time to complete our evaluation form on the QR code above</a:t>
            </a:r>
          </a:p>
        </p:txBody>
      </p:sp>
    </p:spTree>
    <p:extLst>
      <p:ext uri="{BB962C8B-B14F-4D97-AF65-F5344CB8AC3E}">
        <p14:creationId xmlns:p14="http://schemas.microsoft.com/office/powerpoint/2010/main" val="21654856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8255-97F8-428D-A796-62FE01449EBF}"/>
              </a:ext>
            </a:extLst>
          </p:cNvPr>
          <p:cNvSpPr>
            <a:spLocks noGrp="1"/>
          </p:cNvSpPr>
          <p:nvPr>
            <p:ph type="title"/>
          </p:nvPr>
        </p:nvSpPr>
        <p:spPr>
          <a:xfrm>
            <a:off x="695400" y="116632"/>
            <a:ext cx="10515600" cy="1325563"/>
          </a:xfrm>
        </p:spPr>
        <p:txBody>
          <a:bodyPr/>
          <a:lstStyle/>
          <a:p>
            <a:r>
              <a:rPr lang="en-GB" dirty="0"/>
              <a:t>Aims and Objectives</a:t>
            </a:r>
          </a:p>
        </p:txBody>
      </p:sp>
      <p:sp>
        <p:nvSpPr>
          <p:cNvPr id="3" name="Content Placeholder 2">
            <a:extLst>
              <a:ext uri="{FF2B5EF4-FFF2-40B4-BE49-F238E27FC236}">
                <a16:creationId xmlns:a16="http://schemas.microsoft.com/office/drawing/2014/main" id="{31F89C9D-D9C1-49DE-B1F3-7A255A960DDD}"/>
              </a:ext>
            </a:extLst>
          </p:cNvPr>
          <p:cNvSpPr>
            <a:spLocks noGrp="1"/>
          </p:cNvSpPr>
          <p:nvPr>
            <p:ph idx="1"/>
          </p:nvPr>
        </p:nvSpPr>
        <p:spPr/>
        <p:txBody>
          <a:bodyPr>
            <a:normAutofit lnSpcReduction="10000"/>
          </a:bodyPr>
          <a:lstStyle/>
          <a:p>
            <a:pPr marL="0" indent="0">
              <a:buNone/>
            </a:pPr>
            <a:r>
              <a:rPr lang="en-GB" dirty="0"/>
              <a:t>By the end of this session you will:</a:t>
            </a:r>
          </a:p>
          <a:p>
            <a:r>
              <a:rPr lang="en-GB" dirty="0"/>
              <a:t>Understand the challenges of bus travel for blind and partially sighted people</a:t>
            </a:r>
          </a:p>
          <a:p>
            <a:r>
              <a:rPr lang="en-GB" dirty="0"/>
              <a:t>Know how to recognise someone who is blind or partially sighted</a:t>
            </a:r>
          </a:p>
          <a:p>
            <a:r>
              <a:rPr lang="en-GB" dirty="0"/>
              <a:t>Be better equipped to support blind and partially sighted passengers </a:t>
            </a:r>
          </a:p>
          <a:p>
            <a:r>
              <a:rPr lang="en-GB" dirty="0"/>
              <a:t>Learn about different sight conditions</a:t>
            </a:r>
          </a:p>
          <a:p>
            <a:r>
              <a:rPr lang="en-GB" dirty="0"/>
              <a:t>Have a better understanding of how to guide a blind or partially sighted person.</a:t>
            </a:r>
          </a:p>
          <a:p>
            <a:pPr marL="0" indent="0">
              <a:buNone/>
            </a:pPr>
            <a:endParaRPr lang="en-GB" dirty="0"/>
          </a:p>
        </p:txBody>
      </p:sp>
    </p:spTree>
    <p:extLst>
      <p:ext uri="{BB962C8B-B14F-4D97-AF65-F5344CB8AC3E}">
        <p14:creationId xmlns:p14="http://schemas.microsoft.com/office/powerpoint/2010/main" val="7075885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36FD-1AB6-4049-AC2D-F9F8CCD672A2}"/>
              </a:ext>
            </a:extLst>
          </p:cNvPr>
          <p:cNvSpPr>
            <a:spLocks noGrp="1"/>
          </p:cNvSpPr>
          <p:nvPr>
            <p:ph type="title"/>
          </p:nvPr>
        </p:nvSpPr>
        <p:spPr>
          <a:xfrm>
            <a:off x="479376" y="135354"/>
            <a:ext cx="10515600" cy="1325563"/>
          </a:xfrm>
        </p:spPr>
        <p:txBody>
          <a:bodyPr/>
          <a:lstStyle/>
          <a:p>
            <a:r>
              <a:rPr lang="en-GB" dirty="0"/>
              <a:t>Statistics</a:t>
            </a:r>
          </a:p>
        </p:txBody>
      </p:sp>
      <p:pic>
        <p:nvPicPr>
          <p:cNvPr id="6" name="Graphic 5" descr="Question mark icon">
            <a:extLst>
              <a:ext uri="{FF2B5EF4-FFF2-40B4-BE49-F238E27FC236}">
                <a16:creationId xmlns:a16="http://schemas.microsoft.com/office/drawing/2014/main" id="{15D5CC5D-FB93-E968-1C05-209B624298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3598" y="1597155"/>
            <a:ext cx="540000" cy="540000"/>
          </a:xfrm>
          <a:prstGeom prst="rect">
            <a:avLst/>
          </a:prstGeom>
        </p:spPr>
      </p:pic>
      <p:sp>
        <p:nvSpPr>
          <p:cNvPr id="3" name="Content Placeholder 2">
            <a:extLst>
              <a:ext uri="{FF2B5EF4-FFF2-40B4-BE49-F238E27FC236}">
                <a16:creationId xmlns:a16="http://schemas.microsoft.com/office/drawing/2014/main" id="{36F0C442-8512-406B-8EAF-838B5E48CB8C}"/>
              </a:ext>
            </a:extLst>
          </p:cNvPr>
          <p:cNvSpPr>
            <a:spLocks noGrp="1"/>
          </p:cNvSpPr>
          <p:nvPr>
            <p:ph idx="1"/>
          </p:nvPr>
        </p:nvSpPr>
        <p:spPr>
          <a:xfrm>
            <a:off x="838200" y="1684151"/>
            <a:ext cx="10515600" cy="2297116"/>
          </a:xfrm>
        </p:spPr>
        <p:txBody>
          <a:bodyPr>
            <a:normAutofit/>
          </a:bodyPr>
          <a:lstStyle/>
          <a:p>
            <a:pPr marL="0" indent="0">
              <a:buNone/>
            </a:pPr>
            <a:r>
              <a:rPr lang="en-GB" sz="2400" dirty="0"/>
              <a:t>How many people live with vision impairment in the UK?</a:t>
            </a:r>
          </a:p>
          <a:p>
            <a:pPr marL="514350" indent="-514350">
              <a:buFont typeface="+mj-lt"/>
              <a:buAutoNum type="alphaLcParenR"/>
            </a:pPr>
            <a:r>
              <a:rPr lang="en-GB" sz="2400" dirty="0"/>
              <a:t>1 million</a:t>
            </a:r>
          </a:p>
          <a:p>
            <a:pPr marL="514350" indent="-514350">
              <a:buFont typeface="+mj-lt"/>
              <a:buAutoNum type="alphaLcParenR"/>
            </a:pPr>
            <a:r>
              <a:rPr lang="en-GB" sz="2400" dirty="0"/>
              <a:t>2 million</a:t>
            </a:r>
          </a:p>
          <a:p>
            <a:pPr marL="514350" indent="-514350">
              <a:buFont typeface="+mj-lt"/>
              <a:buAutoNum type="alphaLcParenR"/>
            </a:pPr>
            <a:r>
              <a:rPr lang="en-GB" sz="2400" dirty="0"/>
              <a:t>3 million</a:t>
            </a:r>
          </a:p>
          <a:p>
            <a:pPr marL="514350" indent="-514350">
              <a:buFont typeface="+mj-lt"/>
              <a:buAutoNum type="alphaLcParenR"/>
            </a:pPr>
            <a:r>
              <a:rPr lang="en-GB" sz="2400" dirty="0"/>
              <a:t>4 million</a:t>
            </a:r>
          </a:p>
        </p:txBody>
      </p:sp>
      <p:pic>
        <p:nvPicPr>
          <p:cNvPr id="9" name="Graphic 8" descr="Tick icon">
            <a:extLst>
              <a:ext uri="{FF2B5EF4-FFF2-40B4-BE49-F238E27FC236}">
                <a16:creationId xmlns:a16="http://schemas.microsoft.com/office/drawing/2014/main" id="{68FFFAFF-7D19-41B9-29B5-095C397E25A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5331" y="4427734"/>
            <a:ext cx="540000" cy="540000"/>
          </a:xfrm>
          <a:prstGeom prst="rect">
            <a:avLst/>
          </a:prstGeom>
        </p:spPr>
      </p:pic>
      <p:sp>
        <p:nvSpPr>
          <p:cNvPr id="4" name="Content Placeholder 2">
            <a:extLst>
              <a:ext uri="{FF2B5EF4-FFF2-40B4-BE49-F238E27FC236}">
                <a16:creationId xmlns:a16="http://schemas.microsoft.com/office/drawing/2014/main" id="{4C39C7A7-CC0D-1F74-025C-8847D380BA3A}"/>
              </a:ext>
            </a:extLst>
          </p:cNvPr>
          <p:cNvSpPr txBox="1">
            <a:spLocks/>
          </p:cNvSpPr>
          <p:nvPr/>
        </p:nvSpPr>
        <p:spPr>
          <a:xfrm>
            <a:off x="838200" y="4500214"/>
            <a:ext cx="10515600" cy="144016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t>= b)</a:t>
            </a:r>
          </a:p>
          <a:p>
            <a:pPr marL="0" indent="0">
              <a:lnSpc>
                <a:spcPct val="110000"/>
              </a:lnSpc>
              <a:spcBef>
                <a:spcPts val="0"/>
              </a:spcBef>
              <a:buFont typeface="Arial" panose="020B0604020202020204" pitchFamily="34" charset="0"/>
              <a:buNone/>
            </a:pPr>
            <a:r>
              <a:rPr lang="en-GB" sz="2600" dirty="0"/>
              <a:t>In 2024, it was suggested that just over 2 million people live with a vision impairment (a sight condition not correctable with glasses, contact lenses or surgery).</a:t>
            </a:r>
          </a:p>
        </p:txBody>
      </p:sp>
    </p:spTree>
    <p:extLst>
      <p:ext uri="{BB962C8B-B14F-4D97-AF65-F5344CB8AC3E}">
        <p14:creationId xmlns:p14="http://schemas.microsoft.com/office/powerpoint/2010/main" val="709285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736FD-1AB6-4049-AC2D-F9F8CCD672A2}"/>
              </a:ext>
            </a:extLst>
          </p:cNvPr>
          <p:cNvSpPr>
            <a:spLocks noGrp="1"/>
          </p:cNvSpPr>
          <p:nvPr>
            <p:ph type="title"/>
          </p:nvPr>
        </p:nvSpPr>
        <p:spPr>
          <a:xfrm>
            <a:off x="767408" y="298466"/>
            <a:ext cx="10515600" cy="853398"/>
          </a:xfrm>
        </p:spPr>
        <p:txBody>
          <a:bodyPr/>
          <a:lstStyle/>
          <a:p>
            <a:r>
              <a:rPr lang="en-GB" dirty="0"/>
              <a:t>Statistics continued</a:t>
            </a:r>
          </a:p>
        </p:txBody>
      </p:sp>
      <p:pic>
        <p:nvPicPr>
          <p:cNvPr id="5" name="Graphic 4" descr="Question mark icon">
            <a:extLst>
              <a:ext uri="{FF2B5EF4-FFF2-40B4-BE49-F238E27FC236}">
                <a16:creationId xmlns:a16="http://schemas.microsoft.com/office/drawing/2014/main" id="{C0C57928-E596-2231-2284-12C3688AA0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1332" y="1257878"/>
            <a:ext cx="540000" cy="540000"/>
          </a:xfrm>
          <a:prstGeom prst="rect">
            <a:avLst/>
          </a:prstGeom>
        </p:spPr>
      </p:pic>
      <p:sp>
        <p:nvSpPr>
          <p:cNvPr id="3" name="Content Placeholder 2">
            <a:extLst>
              <a:ext uri="{FF2B5EF4-FFF2-40B4-BE49-F238E27FC236}">
                <a16:creationId xmlns:a16="http://schemas.microsoft.com/office/drawing/2014/main" id="{36F0C442-8512-406B-8EAF-838B5E48CB8C}"/>
              </a:ext>
            </a:extLst>
          </p:cNvPr>
          <p:cNvSpPr>
            <a:spLocks noGrp="1"/>
          </p:cNvSpPr>
          <p:nvPr>
            <p:ph idx="1"/>
          </p:nvPr>
        </p:nvSpPr>
        <p:spPr>
          <a:xfrm>
            <a:off x="867163" y="1257878"/>
            <a:ext cx="10515600" cy="2938089"/>
          </a:xfrm>
        </p:spPr>
        <p:txBody>
          <a:bodyPr>
            <a:normAutofit/>
          </a:bodyPr>
          <a:lstStyle/>
          <a:p>
            <a:pPr marL="0" indent="0">
              <a:buNone/>
            </a:pPr>
            <a:r>
              <a:rPr lang="en-GB" sz="2200" dirty="0"/>
              <a:t>In the UK, what % of blind and partially sighted people said </a:t>
            </a:r>
            <a:r>
              <a:rPr lang="en-GB" sz="2200"/>
              <a:t>they would </a:t>
            </a:r>
            <a:r>
              <a:rPr lang="en-GB" sz="2200" dirty="0"/>
              <a:t>like to go out more than they do?</a:t>
            </a:r>
          </a:p>
          <a:p>
            <a:pPr marL="457200" indent="-457200">
              <a:buAutoNum type="alphaLcParenR"/>
            </a:pPr>
            <a:r>
              <a:rPr lang="en-GB" sz="2200" dirty="0"/>
              <a:t>25%</a:t>
            </a:r>
          </a:p>
          <a:p>
            <a:pPr marL="457200" indent="-457200">
              <a:buAutoNum type="alphaLcParenR"/>
            </a:pPr>
            <a:r>
              <a:rPr lang="en-GB" sz="2200" dirty="0"/>
              <a:t>48%</a:t>
            </a:r>
          </a:p>
          <a:p>
            <a:pPr marL="457200" indent="-457200">
              <a:buAutoNum type="alphaLcParenR"/>
            </a:pPr>
            <a:r>
              <a:rPr lang="en-GB" sz="2200" dirty="0"/>
              <a:t>56%</a:t>
            </a:r>
          </a:p>
          <a:p>
            <a:pPr marL="457200" indent="-457200">
              <a:buAutoNum type="alphaLcParenR"/>
            </a:pPr>
            <a:r>
              <a:rPr lang="en-GB" sz="2200" dirty="0"/>
              <a:t>18%</a:t>
            </a:r>
          </a:p>
          <a:p>
            <a:pPr marL="0" indent="0">
              <a:buNone/>
            </a:pPr>
            <a:endParaRPr lang="en-GB" sz="2200" dirty="0"/>
          </a:p>
        </p:txBody>
      </p:sp>
      <p:pic>
        <p:nvPicPr>
          <p:cNvPr id="6" name="Graphic 5" descr="Tick icon">
            <a:extLst>
              <a:ext uri="{FF2B5EF4-FFF2-40B4-BE49-F238E27FC236}">
                <a16:creationId xmlns:a16="http://schemas.microsoft.com/office/drawing/2014/main" id="{87D89D9F-04BC-1C38-FB41-9D0FAE795F0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1332" y="3933240"/>
            <a:ext cx="540000" cy="540000"/>
          </a:xfrm>
          <a:prstGeom prst="rect">
            <a:avLst/>
          </a:prstGeom>
        </p:spPr>
      </p:pic>
      <p:sp>
        <p:nvSpPr>
          <p:cNvPr id="4" name="Content Placeholder 2">
            <a:extLst>
              <a:ext uri="{FF2B5EF4-FFF2-40B4-BE49-F238E27FC236}">
                <a16:creationId xmlns:a16="http://schemas.microsoft.com/office/drawing/2014/main" id="{4C39C7A7-CC0D-1F74-025C-8847D380BA3A}"/>
              </a:ext>
            </a:extLst>
          </p:cNvPr>
          <p:cNvSpPr txBox="1">
            <a:spLocks/>
          </p:cNvSpPr>
          <p:nvPr/>
        </p:nvSpPr>
        <p:spPr>
          <a:xfrm>
            <a:off x="867163" y="4077072"/>
            <a:ext cx="8391416" cy="20557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dirty="0"/>
              <a:t>According to RNIB’s All Aboard Report, 56% of blind and partially sighted people said they’d like to go out more than they do.</a:t>
            </a:r>
          </a:p>
          <a:p>
            <a:pPr marL="0" indent="0">
              <a:buNone/>
            </a:pPr>
            <a:r>
              <a:rPr lang="en-GB" sz="2200" dirty="0"/>
              <a:t> Source: </a:t>
            </a:r>
            <a:r>
              <a:rPr lang="en-GB" sz="2200" dirty="0">
                <a:hlinkClick r:id="rId7"/>
              </a:rPr>
              <a:t>RNIB All Aboard</a:t>
            </a:r>
            <a:endParaRPr lang="en-GB" sz="2200" dirty="0"/>
          </a:p>
          <a:p>
            <a:pPr marL="0" indent="0">
              <a:buFont typeface="Arial" panose="020B0604020202020204" pitchFamily="34" charset="0"/>
              <a:buNone/>
            </a:pPr>
            <a:endParaRPr lang="en-GB" sz="2200" dirty="0"/>
          </a:p>
        </p:txBody>
      </p:sp>
    </p:spTree>
    <p:extLst>
      <p:ext uri="{BB962C8B-B14F-4D97-AF65-F5344CB8AC3E}">
        <p14:creationId xmlns:p14="http://schemas.microsoft.com/office/powerpoint/2010/main" val="7077161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51A18-E622-066D-98A9-D71FB5D8D701}"/>
              </a:ext>
            </a:extLst>
          </p:cNvPr>
          <p:cNvSpPr>
            <a:spLocks noGrp="1"/>
          </p:cNvSpPr>
          <p:nvPr>
            <p:ph type="title"/>
          </p:nvPr>
        </p:nvSpPr>
        <p:spPr>
          <a:xfrm>
            <a:off x="344321" y="222435"/>
            <a:ext cx="5328592" cy="748689"/>
          </a:xfrm>
        </p:spPr>
        <p:txBody>
          <a:bodyPr anchor="b">
            <a:noAutofit/>
          </a:bodyPr>
          <a:lstStyle/>
          <a:p>
            <a:r>
              <a:rPr lang="en-GB" dirty="0"/>
              <a:t>Buses are a Lifeline</a:t>
            </a:r>
          </a:p>
        </p:txBody>
      </p:sp>
      <p:sp>
        <p:nvSpPr>
          <p:cNvPr id="3" name="Content Placeholder 2">
            <a:extLst>
              <a:ext uri="{FF2B5EF4-FFF2-40B4-BE49-F238E27FC236}">
                <a16:creationId xmlns:a16="http://schemas.microsoft.com/office/drawing/2014/main" id="{F9C490FC-6D16-79D4-D0ED-BAFEDE88AB98}"/>
              </a:ext>
            </a:extLst>
          </p:cNvPr>
          <p:cNvSpPr>
            <a:spLocks noGrp="1"/>
          </p:cNvSpPr>
          <p:nvPr>
            <p:ph idx="1"/>
          </p:nvPr>
        </p:nvSpPr>
        <p:spPr>
          <a:xfrm>
            <a:off x="479376" y="1196752"/>
            <a:ext cx="3455821" cy="3447832"/>
          </a:xfrm>
        </p:spPr>
        <p:txBody>
          <a:bodyPr anchor="t">
            <a:normAutofit/>
          </a:bodyPr>
          <a:lstStyle/>
          <a:p>
            <a:pPr marL="0" indent="0">
              <a:lnSpc>
                <a:spcPct val="100000"/>
              </a:lnSpc>
              <a:spcBef>
                <a:spcPts val="0"/>
              </a:spcBef>
              <a:buNone/>
            </a:pPr>
            <a:r>
              <a:rPr lang="en-GB" sz="2400" dirty="0"/>
              <a:t>Linn, </a:t>
            </a:r>
          </a:p>
          <a:p>
            <a:pPr marL="0" indent="0">
              <a:lnSpc>
                <a:spcPct val="100000"/>
              </a:lnSpc>
              <a:spcBef>
                <a:spcPts val="0"/>
              </a:spcBef>
              <a:buNone/>
            </a:pPr>
            <a:r>
              <a:rPr lang="en-GB" sz="2400" dirty="0"/>
              <a:t>East Sussex Sight Loss Council Volunteer</a:t>
            </a:r>
          </a:p>
          <a:p>
            <a:pPr marL="0" indent="0">
              <a:buNone/>
            </a:pPr>
            <a:endParaRPr lang="en-GB" sz="2000" dirty="0"/>
          </a:p>
        </p:txBody>
      </p:sp>
      <p:pic>
        <p:nvPicPr>
          <p:cNvPr id="7" name="Online Media 6" title="Buses are a lifeline">
            <a:hlinkClick r:id="" action="ppaction://media"/>
            <a:extLst>
              <a:ext uri="{FF2B5EF4-FFF2-40B4-BE49-F238E27FC236}">
                <a16:creationId xmlns:a16="http://schemas.microsoft.com/office/drawing/2014/main" id="{15DA653D-2973-BFC8-75B8-24234FB6E24D}"/>
              </a:ext>
            </a:extLst>
          </p:cNvPr>
          <p:cNvPicPr>
            <a:picLocks noRot="1" noChangeAspect="1"/>
          </p:cNvPicPr>
          <p:nvPr>
            <a:videoFile r:link="rId1"/>
          </p:nvPr>
        </p:nvPicPr>
        <p:blipFill>
          <a:blip r:embed="rId4"/>
          <a:stretch>
            <a:fillRect/>
          </a:stretch>
        </p:blipFill>
        <p:spPr>
          <a:xfrm>
            <a:off x="4151784" y="876692"/>
            <a:ext cx="3042258" cy="5384528"/>
          </a:xfrm>
          <a:prstGeom prst="rect">
            <a:avLst/>
          </a:prstGeom>
        </p:spPr>
      </p:pic>
      <p:grpSp>
        <p:nvGrpSpPr>
          <p:cNvPr id="12" name="Group 11">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2068638" y="0"/>
            <a:ext cx="123362" cy="6858000"/>
            <a:chOff x="12068638" y="0"/>
            <a:chExt cx="123362" cy="6858000"/>
          </a:xfrm>
        </p:grpSpPr>
        <p:sp>
          <p:nvSpPr>
            <p:cNvPr id="13" name="Rectangle 12">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060682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05CCC-9D4C-CE77-CB26-C6FD1436DB89}"/>
              </a:ext>
            </a:extLst>
          </p:cNvPr>
          <p:cNvSpPr>
            <a:spLocks noGrp="1"/>
          </p:cNvSpPr>
          <p:nvPr>
            <p:ph type="title"/>
          </p:nvPr>
        </p:nvSpPr>
        <p:spPr>
          <a:xfrm>
            <a:off x="695400" y="95125"/>
            <a:ext cx="10515600" cy="1325563"/>
          </a:xfrm>
        </p:spPr>
        <p:txBody>
          <a:bodyPr/>
          <a:lstStyle/>
          <a:p>
            <a:r>
              <a:rPr lang="en-GB" dirty="0"/>
              <a:t>Eye Health</a:t>
            </a:r>
          </a:p>
        </p:txBody>
      </p:sp>
      <p:pic>
        <p:nvPicPr>
          <p:cNvPr id="9" name="Graphic 8" descr="Question mark icon">
            <a:extLst>
              <a:ext uri="{FF2B5EF4-FFF2-40B4-BE49-F238E27FC236}">
                <a16:creationId xmlns:a16="http://schemas.microsoft.com/office/drawing/2014/main" id="{35AA586C-E932-6327-B9CE-DA7DEF8074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1332" y="1420688"/>
            <a:ext cx="540000" cy="540000"/>
          </a:xfrm>
          <a:prstGeom prst="rect">
            <a:avLst/>
          </a:prstGeom>
        </p:spPr>
      </p:pic>
      <p:sp>
        <p:nvSpPr>
          <p:cNvPr id="3" name="Content Placeholder 2">
            <a:extLst>
              <a:ext uri="{FF2B5EF4-FFF2-40B4-BE49-F238E27FC236}">
                <a16:creationId xmlns:a16="http://schemas.microsoft.com/office/drawing/2014/main" id="{FABF9275-0A1E-EB19-12CB-F4378D0E062C}"/>
              </a:ext>
            </a:extLst>
          </p:cNvPr>
          <p:cNvSpPr>
            <a:spLocks noGrp="1"/>
          </p:cNvSpPr>
          <p:nvPr>
            <p:ph idx="1"/>
          </p:nvPr>
        </p:nvSpPr>
        <p:spPr>
          <a:xfrm>
            <a:off x="849766" y="1522115"/>
            <a:ext cx="10515600" cy="2122909"/>
          </a:xfrm>
        </p:spPr>
        <p:txBody>
          <a:bodyPr>
            <a:normAutofit/>
          </a:bodyPr>
          <a:lstStyle/>
          <a:p>
            <a:pPr marL="0" indent="0">
              <a:buNone/>
            </a:pPr>
            <a:r>
              <a:rPr lang="en-GB" sz="2200" dirty="0"/>
              <a:t>How many people are estimated to have a vision impairment in 2050?</a:t>
            </a:r>
          </a:p>
          <a:p>
            <a:pPr marL="514350" indent="-514350">
              <a:buFont typeface="+mj-lt"/>
              <a:buAutoNum type="alphaLcParenR"/>
            </a:pPr>
            <a:r>
              <a:rPr lang="en-GB" sz="2200" dirty="0"/>
              <a:t>3 million</a:t>
            </a:r>
          </a:p>
          <a:p>
            <a:pPr marL="514350" indent="-514350">
              <a:buFont typeface="+mj-lt"/>
              <a:buAutoNum type="alphaLcParenR"/>
            </a:pPr>
            <a:r>
              <a:rPr lang="en-GB" sz="2200" dirty="0"/>
              <a:t>4 million</a:t>
            </a:r>
          </a:p>
          <a:p>
            <a:pPr marL="514350" indent="-514350">
              <a:buFont typeface="+mj-lt"/>
              <a:buAutoNum type="alphaLcParenR"/>
            </a:pPr>
            <a:r>
              <a:rPr lang="en-GB" sz="2200" dirty="0"/>
              <a:t>5 million</a:t>
            </a:r>
          </a:p>
          <a:p>
            <a:pPr marL="514350" indent="-514350">
              <a:buFont typeface="+mj-lt"/>
              <a:buAutoNum type="alphaLcParenR"/>
            </a:pPr>
            <a:r>
              <a:rPr lang="en-GB" sz="2200" dirty="0"/>
              <a:t>6 million</a:t>
            </a:r>
          </a:p>
        </p:txBody>
      </p:sp>
      <p:pic>
        <p:nvPicPr>
          <p:cNvPr id="8" name="Picture 7" descr="Tick icon">
            <a:extLst>
              <a:ext uri="{FF2B5EF4-FFF2-40B4-BE49-F238E27FC236}">
                <a16:creationId xmlns:a16="http://schemas.microsoft.com/office/drawing/2014/main" id="{1DC4D747-FBCB-EED8-4F82-61F9037A4CC7}"/>
              </a:ext>
            </a:extLst>
          </p:cNvPr>
          <p:cNvPicPr>
            <a:picLocks noChangeAspect="1"/>
          </p:cNvPicPr>
          <p:nvPr/>
        </p:nvPicPr>
        <p:blipFill>
          <a:blip r:embed="rId5"/>
          <a:stretch>
            <a:fillRect/>
          </a:stretch>
        </p:blipFill>
        <p:spPr>
          <a:xfrm>
            <a:off x="295275" y="3645024"/>
            <a:ext cx="542925" cy="542925"/>
          </a:xfrm>
          <a:prstGeom prst="rect">
            <a:avLst/>
          </a:prstGeom>
        </p:spPr>
      </p:pic>
      <p:sp>
        <p:nvSpPr>
          <p:cNvPr id="4" name="Content Placeholder 2">
            <a:extLst>
              <a:ext uri="{FF2B5EF4-FFF2-40B4-BE49-F238E27FC236}">
                <a16:creationId xmlns:a16="http://schemas.microsoft.com/office/drawing/2014/main" id="{E377DE20-5CD3-535B-B0CE-8A1A33FDCB09}"/>
              </a:ext>
            </a:extLst>
          </p:cNvPr>
          <p:cNvSpPr txBox="1">
            <a:spLocks/>
          </p:cNvSpPr>
          <p:nvPr/>
        </p:nvSpPr>
        <p:spPr>
          <a:xfrm>
            <a:off x="861501" y="3728436"/>
            <a:ext cx="10515600" cy="236486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pPr>
            <a:r>
              <a:rPr lang="en-GB" sz="2400" dirty="0"/>
              <a:t>= b)</a:t>
            </a:r>
          </a:p>
          <a:p>
            <a:pPr marL="0" indent="0">
              <a:lnSpc>
                <a:spcPct val="110000"/>
              </a:lnSpc>
              <a:spcBef>
                <a:spcPts val="0"/>
              </a:spcBef>
              <a:buFont typeface="Arial" panose="020B0604020202020204" pitchFamily="34" charset="0"/>
              <a:buNone/>
            </a:pPr>
            <a:r>
              <a:rPr lang="en-GB" sz="2400" dirty="0"/>
              <a:t>According to RNIB, it is predicted that 4 million people will be living with a vision impairment by 2050. This is due to people living longer and sight loss being more prevalent in older people.</a:t>
            </a:r>
          </a:p>
          <a:p>
            <a:pPr marL="0" indent="0">
              <a:lnSpc>
                <a:spcPct val="110000"/>
              </a:lnSpc>
              <a:spcBef>
                <a:spcPts val="0"/>
              </a:spcBef>
              <a:buFont typeface="Arial" panose="020B0604020202020204" pitchFamily="34" charset="0"/>
              <a:buNone/>
            </a:pPr>
            <a:endParaRPr lang="en-GB" sz="2400" dirty="0"/>
          </a:p>
          <a:p>
            <a:pPr marL="0" indent="0">
              <a:lnSpc>
                <a:spcPct val="110000"/>
              </a:lnSpc>
              <a:spcBef>
                <a:spcPts val="0"/>
              </a:spcBef>
              <a:buFont typeface="Arial" panose="020B0604020202020204" pitchFamily="34" charset="0"/>
              <a:buNone/>
            </a:pPr>
            <a:r>
              <a:rPr lang="en-GB" sz="2400" dirty="0"/>
              <a:t>Early diagnosis is essential to prevent avoidable sight loss. Visiting an optician for regular eye tests is vital for your eye health. </a:t>
            </a:r>
          </a:p>
          <a:p>
            <a:pPr marL="0" indent="0">
              <a:buFont typeface="Arial" panose="020B0604020202020204" pitchFamily="34" charset="0"/>
              <a:buNone/>
            </a:pPr>
            <a:endParaRPr lang="en-GB" sz="2200" dirty="0"/>
          </a:p>
        </p:txBody>
      </p:sp>
    </p:spTree>
    <p:extLst>
      <p:ext uri="{BB962C8B-B14F-4D97-AF65-F5344CB8AC3E}">
        <p14:creationId xmlns:p14="http://schemas.microsoft.com/office/powerpoint/2010/main" val="1806897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74199C8-27DE-6B8B-CCC7-7076AC1D12A0}"/>
              </a:ext>
            </a:extLst>
          </p:cNvPr>
          <p:cNvSpPr>
            <a:spLocks noGrp="1"/>
          </p:cNvSpPr>
          <p:nvPr>
            <p:ph type="title"/>
          </p:nvPr>
        </p:nvSpPr>
        <p:spPr>
          <a:xfrm>
            <a:off x="551384" y="119511"/>
            <a:ext cx="6480720" cy="1408894"/>
          </a:xfrm>
        </p:spPr>
        <p:txBody>
          <a:bodyPr anchor="b">
            <a:noAutofit/>
          </a:bodyPr>
          <a:lstStyle/>
          <a:p>
            <a:r>
              <a:rPr lang="en-GB" dirty="0"/>
              <a:t>An Accessible Bus Journey</a:t>
            </a:r>
          </a:p>
        </p:txBody>
      </p:sp>
      <p:sp>
        <p:nvSpPr>
          <p:cNvPr id="12" name="Content Placeholder 2">
            <a:extLst>
              <a:ext uri="{FF2B5EF4-FFF2-40B4-BE49-F238E27FC236}">
                <a16:creationId xmlns:a16="http://schemas.microsoft.com/office/drawing/2014/main" id="{FE89961E-8D40-E351-2C2C-8661DCF7EA1D}"/>
              </a:ext>
            </a:extLst>
          </p:cNvPr>
          <p:cNvSpPr>
            <a:spLocks noGrp="1"/>
          </p:cNvSpPr>
          <p:nvPr>
            <p:ph idx="1"/>
          </p:nvPr>
        </p:nvSpPr>
        <p:spPr>
          <a:xfrm>
            <a:off x="419401" y="1701288"/>
            <a:ext cx="3523803" cy="4320000"/>
          </a:xfrm>
        </p:spPr>
        <p:txBody>
          <a:bodyPr anchor="t">
            <a:noAutofit/>
          </a:bodyPr>
          <a:lstStyle/>
          <a:p>
            <a:pPr marL="0" indent="0">
              <a:lnSpc>
                <a:spcPct val="110000"/>
              </a:lnSpc>
              <a:spcBef>
                <a:spcPts val="0"/>
              </a:spcBef>
              <a:buNone/>
            </a:pPr>
            <a:r>
              <a:rPr lang="en-GB" sz="2200" dirty="0"/>
              <a:t>Accessible bus travel is really important to blind and partially sighted people. It’s not just the bus that needs to be accessible, the bus driver plays a huge part too. The following video shows people with lived experience talking about why it’s important to them.</a:t>
            </a:r>
          </a:p>
        </p:txBody>
      </p:sp>
      <p:pic>
        <p:nvPicPr>
          <p:cNvPr id="13" name="Online Media 3" title="An accessible bus journey">
            <a:hlinkClick r:id="" action="ppaction://media"/>
            <a:extLst>
              <a:ext uri="{FF2B5EF4-FFF2-40B4-BE49-F238E27FC236}">
                <a16:creationId xmlns:a16="http://schemas.microsoft.com/office/drawing/2014/main" id="{6D4A5C43-F87A-983A-3F6F-A7A1B2B8CC6F}"/>
              </a:ext>
            </a:extLst>
          </p:cNvPr>
          <p:cNvPicPr>
            <a:picLocks noRot="1" noChangeAspect="1"/>
          </p:cNvPicPr>
          <p:nvPr>
            <a:videoFile r:link="rId1"/>
          </p:nvPr>
        </p:nvPicPr>
        <p:blipFill>
          <a:blip r:embed="rId4"/>
          <a:stretch>
            <a:fillRect/>
          </a:stretch>
        </p:blipFill>
        <p:spPr>
          <a:xfrm>
            <a:off x="4151784" y="1701288"/>
            <a:ext cx="7646020" cy="4320000"/>
          </a:xfrm>
          <a:prstGeom prst="rect">
            <a:avLst/>
          </a:prstGeom>
        </p:spPr>
      </p:pic>
    </p:spTree>
    <p:extLst>
      <p:ext uri="{BB962C8B-B14F-4D97-AF65-F5344CB8AC3E}">
        <p14:creationId xmlns:p14="http://schemas.microsoft.com/office/powerpoint/2010/main" val="26469830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theme/theme1.xml><?xml version="1.0" encoding="utf-8"?>
<a:theme xmlns:a="http://schemas.openxmlformats.org/drawingml/2006/main" name="1_Custom Design">
  <a:themeElements>
    <a:clrScheme name="Custom 2">
      <a:dk1>
        <a:srgbClr val="334C68"/>
      </a:dk1>
      <a:lt1>
        <a:sysClr val="window" lastClr="FFFFFF"/>
      </a:lt1>
      <a:dk2>
        <a:srgbClr val="002868"/>
      </a:dk2>
      <a:lt2>
        <a:srgbClr val="FFFF00"/>
      </a:lt2>
      <a:accent1>
        <a:srgbClr val="002868"/>
      </a:accent1>
      <a:accent2>
        <a:srgbClr val="FFFFFF"/>
      </a:accent2>
      <a:accent3>
        <a:srgbClr val="002868"/>
      </a:accent3>
      <a:accent4>
        <a:srgbClr val="FFFFFF"/>
      </a:accent4>
      <a:accent5>
        <a:srgbClr val="334C58"/>
      </a:accent5>
      <a:accent6>
        <a:srgbClr val="FFFFFF"/>
      </a:accent6>
      <a:hlink>
        <a:srgbClr val="0563C1"/>
      </a:hlink>
      <a:folHlink>
        <a:srgbClr val="0563C1"/>
      </a:folHlink>
    </a:clrScheme>
    <a:fontScheme name="TPT Clear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TPT Clear Print">
      <a:dk1>
        <a:srgbClr val="002868"/>
      </a:dk1>
      <a:lt1>
        <a:sysClr val="window" lastClr="FFFFFF"/>
      </a:lt1>
      <a:dk2>
        <a:srgbClr val="002868"/>
      </a:dk2>
      <a:lt2>
        <a:srgbClr val="FFFF00"/>
      </a:lt2>
      <a:accent1>
        <a:srgbClr val="002868"/>
      </a:accent1>
      <a:accent2>
        <a:srgbClr val="FFFFFF"/>
      </a:accent2>
      <a:accent3>
        <a:srgbClr val="002868"/>
      </a:accent3>
      <a:accent4>
        <a:srgbClr val="FFFFFF"/>
      </a:accent4>
      <a:accent5>
        <a:srgbClr val="002868"/>
      </a:accent5>
      <a:accent6>
        <a:srgbClr val="FFFFFF"/>
      </a:accent6>
      <a:hlink>
        <a:srgbClr val="0563C1"/>
      </a:hlink>
      <a:folHlink>
        <a:srgbClr val="0563C1"/>
      </a:folHlink>
    </a:clrScheme>
    <a:fontScheme name="TPT Clear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PT Clear Print">
      <a:dk1>
        <a:srgbClr val="002868"/>
      </a:dk1>
      <a:lt1>
        <a:sysClr val="window" lastClr="FFFFFF"/>
      </a:lt1>
      <a:dk2>
        <a:srgbClr val="002868"/>
      </a:dk2>
      <a:lt2>
        <a:srgbClr val="FFFF00"/>
      </a:lt2>
      <a:accent1>
        <a:srgbClr val="002868"/>
      </a:accent1>
      <a:accent2>
        <a:srgbClr val="FFFFFF"/>
      </a:accent2>
      <a:accent3>
        <a:srgbClr val="002868"/>
      </a:accent3>
      <a:accent4>
        <a:srgbClr val="FFFFFF"/>
      </a:accent4>
      <a:accent5>
        <a:srgbClr val="002868"/>
      </a:accent5>
      <a:accent6>
        <a:srgbClr val="FFFFFF"/>
      </a:accent6>
      <a:hlink>
        <a:srgbClr val="0563C1"/>
      </a:hlink>
      <a:folHlink>
        <a:srgbClr val="0563C1"/>
      </a:folHlink>
    </a:clrScheme>
    <a:fontScheme name="TPT Clear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817b85-64ee-4a06-ac21-37cdba8503e5">
      <Terms xmlns="http://schemas.microsoft.com/office/infopath/2007/PartnerControls"/>
    </lcf76f155ced4ddcb4097134ff3c332f>
    <TaxCatchAll xmlns="7ea79423-7ba0-4211-9d1c-5012972d38fd" xsi:nil="true"/>
    <SharedWithUsers xmlns="7ea79423-7ba0-4211-9d1c-5012972d38fd">
      <UserInfo>
        <DisplayName>Jen Sweeney</DisplayName>
        <AccountId>81</AccountId>
        <AccountType/>
      </UserInfo>
      <UserInfo>
        <DisplayName>Dave Smith</DisplayName>
        <AccountId>63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780B461C804C429944BB7E5E986750" ma:contentTypeVersion="16" ma:contentTypeDescription="Create a new document." ma:contentTypeScope="" ma:versionID="6a49f46334fa468cac06f6a7f884df3b">
  <xsd:schema xmlns:xsd="http://www.w3.org/2001/XMLSchema" xmlns:xs="http://www.w3.org/2001/XMLSchema" xmlns:p="http://schemas.microsoft.com/office/2006/metadata/properties" xmlns:ns2="dc817b85-64ee-4a06-ac21-37cdba8503e5" xmlns:ns3="7ea79423-7ba0-4211-9d1c-5012972d38fd" targetNamespace="http://schemas.microsoft.com/office/2006/metadata/properties" ma:root="true" ma:fieldsID="dcfb1c03c4a6c119286850cf1eb62af7" ns2:_="" ns3:_="">
    <xsd:import namespace="dc817b85-64ee-4a06-ac21-37cdba8503e5"/>
    <xsd:import namespace="7ea79423-7ba0-4211-9d1c-5012972d38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817b85-64ee-4a06-ac21-37cdba8503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ddceb6f-fc1d-4969-89bb-c4e422298d3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a79423-7ba0-4211-9d1c-5012972d38f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c97a1c3-086b-4522-b5b6-feecf57c0d64}" ma:internalName="TaxCatchAll" ma:showField="CatchAllData" ma:web="7ea79423-7ba0-4211-9d1c-5012972d38f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8D7AAA-4574-4046-96DE-2A80B09123D9}">
  <ds:schemaRefs>
    <ds:schemaRef ds:uri="http://schemas.microsoft.com/sharepoint/v3/contenttype/forms"/>
  </ds:schemaRefs>
</ds:datastoreItem>
</file>

<file path=customXml/itemProps2.xml><?xml version="1.0" encoding="utf-8"?>
<ds:datastoreItem xmlns:ds="http://schemas.openxmlformats.org/officeDocument/2006/customXml" ds:itemID="{51064EBD-06CC-4AAB-8579-C4AA73DFD0A9}">
  <ds:schemaRefs>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http://purl.org/dc/elements/1.1/"/>
    <ds:schemaRef ds:uri="http://purl.org/dc/dcmitype/"/>
    <ds:schemaRef ds:uri="http://purl.org/dc/terms/"/>
    <ds:schemaRef ds:uri="7ea79423-7ba0-4211-9d1c-5012972d38fd"/>
    <ds:schemaRef ds:uri="dc817b85-64ee-4a06-ac21-37cdba8503e5"/>
    <ds:schemaRef ds:uri="http://www.w3.org/XML/1998/namespace"/>
  </ds:schemaRefs>
</ds:datastoreItem>
</file>

<file path=customXml/itemProps3.xml><?xml version="1.0" encoding="utf-8"?>
<ds:datastoreItem xmlns:ds="http://schemas.openxmlformats.org/officeDocument/2006/customXml" ds:itemID="{097A6A60-E884-4758-8BCD-A980FFAC6F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817b85-64ee-4a06-ac21-37cdba8503e5"/>
    <ds:schemaRef ds:uri="7ea79423-7ba0-4211-9d1c-5012972d38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254</TotalTime>
  <Words>2425</Words>
  <Application>Microsoft Office PowerPoint</Application>
  <PresentationFormat>Widescreen</PresentationFormat>
  <Paragraphs>255</Paragraphs>
  <Slides>30</Slides>
  <Notes>30</Notes>
  <HiddenSlides>0</HiddenSlides>
  <MMClips>13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inherit</vt:lpstr>
      <vt:lpstr>Symbol</vt:lpstr>
      <vt:lpstr>1_Custom Design</vt:lpstr>
      <vt:lpstr>Vision Awareness Resources</vt:lpstr>
      <vt:lpstr>Introduction</vt:lpstr>
      <vt:lpstr>Accessible Bus Travel for  Blind and Partially Sighted People </vt:lpstr>
      <vt:lpstr>Aims and Objectives</vt:lpstr>
      <vt:lpstr>Statistics</vt:lpstr>
      <vt:lpstr>Statistics continued</vt:lpstr>
      <vt:lpstr>Buses are a Lifeline</vt:lpstr>
      <vt:lpstr>Eye Health</vt:lpstr>
      <vt:lpstr>An Accessible Bus Journey</vt:lpstr>
      <vt:lpstr>When AV isn’t available…  Your voice matters</vt:lpstr>
      <vt:lpstr>Recognising Blind and Partially Sighted People</vt:lpstr>
      <vt:lpstr>Recognising Blind and Partially Sighted People</vt:lpstr>
      <vt:lpstr>Dual Sensory Impairments</vt:lpstr>
      <vt:lpstr>Dual Sensory Impairments  – Additional Support</vt:lpstr>
      <vt:lpstr>Eyesight Conditions</vt:lpstr>
      <vt:lpstr>Clear Vision</vt:lpstr>
      <vt:lpstr>Central Vision Loss</vt:lpstr>
      <vt:lpstr>Peripheral Vision Loss  (Tunnel Vision)</vt:lpstr>
      <vt:lpstr>Patchy or Blurry Vision </vt:lpstr>
      <vt:lpstr>Misty Vision </vt:lpstr>
      <vt:lpstr>Light Perception Only</vt:lpstr>
      <vt:lpstr>Brain Related  Vision Impairments</vt:lpstr>
      <vt:lpstr>Language</vt:lpstr>
      <vt:lpstr>Communication</vt:lpstr>
      <vt:lpstr>Sight guiding</vt:lpstr>
      <vt:lpstr>See and Stop</vt:lpstr>
      <vt:lpstr>Speak and Support</vt:lpstr>
      <vt:lpstr>Helping Blind and Partially Sighted Passengers</vt:lpstr>
      <vt:lpstr>Information</vt:lpstr>
      <vt:lpstr>See and Stop, Speak and Support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Communications Team;Technology Services Team;People Development Team</dc:creator>
  <cp:keywords>Clear Print, Templates</cp:keywords>
  <cp:lastModifiedBy>Jen Sweeney</cp:lastModifiedBy>
  <cp:revision>68</cp:revision>
  <dcterms:created xsi:type="dcterms:W3CDTF">2018-06-21T10:14:35Z</dcterms:created>
  <dcterms:modified xsi:type="dcterms:W3CDTF">2026-03-31T11:02:26Z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0x01010011780B461C804C429944BB7E5E986750</vt:lpwstr>
  </property>
  <property fmtid="{D5CDD505-2E9C-101B-9397-08002B2CF9AE}" pid="3" name="Order">
    <vt:r8>16600</vt:r8>
  </property>
  <property fmtid="{D5CDD505-2E9C-101B-9397-08002B2CF9AE}" pid="4" name="MediaServiceImageTags">
    <vt:lpwstr/>
  </property>
</Properties>
</file>